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95" r:id="rId2"/>
    <p:sldId id="395" r:id="rId3"/>
    <p:sldId id="338" r:id="rId4"/>
    <p:sldId id="344" r:id="rId5"/>
    <p:sldId id="382" r:id="rId6"/>
    <p:sldId id="383" r:id="rId7"/>
    <p:sldId id="384" r:id="rId8"/>
    <p:sldId id="339" r:id="rId9"/>
    <p:sldId id="317" r:id="rId10"/>
    <p:sldId id="318" r:id="rId11"/>
    <p:sldId id="319" r:id="rId12"/>
    <p:sldId id="398" r:id="rId13"/>
    <p:sldId id="321" r:id="rId14"/>
    <p:sldId id="402" r:id="rId15"/>
    <p:sldId id="403" r:id="rId16"/>
    <p:sldId id="404" r:id="rId17"/>
    <p:sldId id="405" r:id="rId18"/>
    <p:sldId id="407" r:id="rId19"/>
    <p:sldId id="328" r:id="rId20"/>
    <p:sldId id="360" r:id="rId21"/>
    <p:sldId id="361" r:id="rId22"/>
    <p:sldId id="362" r:id="rId23"/>
    <p:sldId id="329" r:id="rId24"/>
    <p:sldId id="331" r:id="rId25"/>
    <p:sldId id="413" r:id="rId26"/>
    <p:sldId id="333" r:id="rId27"/>
    <p:sldId id="299" r:id="rId28"/>
    <p:sldId id="301" r:id="rId29"/>
    <p:sldId id="391" r:id="rId30"/>
    <p:sldId id="392" r:id="rId31"/>
    <p:sldId id="302" r:id="rId32"/>
    <p:sldId id="366" r:id="rId33"/>
    <p:sldId id="412" r:id="rId34"/>
    <p:sldId id="367" r:id="rId35"/>
    <p:sldId id="368" r:id="rId36"/>
    <p:sldId id="341" r:id="rId37"/>
    <p:sldId id="306" r:id="rId38"/>
    <p:sldId id="307" r:id="rId39"/>
    <p:sldId id="316" r:id="rId40"/>
    <p:sldId id="340" r:id="rId41"/>
    <p:sldId id="396" r:id="rId42"/>
    <p:sldId id="387" r:id="rId43"/>
    <p:sldId id="408" r:id="rId44"/>
    <p:sldId id="409" r:id="rId45"/>
    <p:sldId id="410" r:id="rId46"/>
    <p:sldId id="411" r:id="rId47"/>
    <p:sldId id="401" r:id="rId4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94624" autoAdjust="0"/>
  </p:normalViewPr>
  <p:slideViewPr>
    <p:cSldViewPr snapToGrid="0" showGuides="1">
      <p:cViewPr>
        <p:scale>
          <a:sx n="70" d="100"/>
          <a:sy n="70" d="100"/>
        </p:scale>
        <p:origin x="-133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6250F-F148-4CC0-BAD2-BE76C78AABB6}" type="datetimeFigureOut">
              <a:rPr lang="es-MX" smtClean="0"/>
              <a:pPr/>
              <a:t>09/12/2014</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4D593-D318-4B7D-B18F-F0412D6D4DDE}" type="slidenum">
              <a:rPr lang="es-MX" smtClean="0"/>
              <a:pPr/>
              <a:t>‹Nº›</a:t>
            </a:fld>
            <a:endParaRPr lang="es-MX"/>
          </a:p>
        </p:txBody>
      </p:sp>
    </p:spTree>
    <p:extLst>
      <p:ext uri="{BB962C8B-B14F-4D97-AF65-F5344CB8AC3E}">
        <p14:creationId xmlns:p14="http://schemas.microsoft.com/office/powerpoint/2010/main" xmlns="" val="132441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A0B9C760-DAAF-41ED-9ECC-162D3EEB541D}" type="slidenum">
              <a:rPr lang="es-MX" smtClean="0"/>
              <a:pPr/>
              <a:t>2</a:t>
            </a:fld>
            <a:endParaRPr lang="es-MX"/>
          </a:p>
        </p:txBody>
      </p:sp>
    </p:spTree>
    <p:extLst>
      <p:ext uri="{BB962C8B-B14F-4D97-AF65-F5344CB8AC3E}">
        <p14:creationId xmlns:p14="http://schemas.microsoft.com/office/powerpoint/2010/main" xmlns="" val="408131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A0B9C760-DAAF-41ED-9ECC-162D3EEB541D}" type="slidenum">
              <a:rPr lang="es-MX" smtClean="0"/>
              <a:pPr/>
              <a:t>5</a:t>
            </a:fld>
            <a:endParaRPr lang="es-MX"/>
          </a:p>
        </p:txBody>
      </p:sp>
    </p:spTree>
    <p:extLst>
      <p:ext uri="{BB962C8B-B14F-4D97-AF65-F5344CB8AC3E}">
        <p14:creationId xmlns:p14="http://schemas.microsoft.com/office/powerpoint/2010/main" xmlns="" val="408131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A0B9C760-DAAF-41ED-9ECC-162D3EEB541D}" type="slidenum">
              <a:rPr lang="es-MX" smtClean="0"/>
              <a:pPr/>
              <a:t>6</a:t>
            </a:fld>
            <a:endParaRPr lang="es-MX"/>
          </a:p>
        </p:txBody>
      </p:sp>
    </p:spTree>
    <p:extLst>
      <p:ext uri="{BB962C8B-B14F-4D97-AF65-F5344CB8AC3E}">
        <p14:creationId xmlns:p14="http://schemas.microsoft.com/office/powerpoint/2010/main" xmlns="" val="4081318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A0B9C760-DAAF-41ED-9ECC-162D3EEB541D}" type="slidenum">
              <a:rPr lang="es-MX" smtClean="0"/>
              <a:pPr/>
              <a:t>7</a:t>
            </a:fld>
            <a:endParaRPr lang="es-MX"/>
          </a:p>
        </p:txBody>
      </p:sp>
    </p:spTree>
    <p:extLst>
      <p:ext uri="{BB962C8B-B14F-4D97-AF65-F5344CB8AC3E}">
        <p14:creationId xmlns:p14="http://schemas.microsoft.com/office/powerpoint/2010/main" xmlns="" val="408131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8E4D593-D318-4B7D-B18F-F0412D6D4DDE}" type="slidenum">
              <a:rPr lang="es-MX" smtClean="0"/>
              <a:pPr/>
              <a:t>13</a:t>
            </a:fld>
            <a:endParaRPr lang="es-MX"/>
          </a:p>
        </p:txBody>
      </p:sp>
    </p:spTree>
    <p:extLst>
      <p:ext uri="{BB962C8B-B14F-4D97-AF65-F5344CB8AC3E}">
        <p14:creationId xmlns:p14="http://schemas.microsoft.com/office/powerpoint/2010/main" xmlns="" val="788088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5180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293742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1656774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131678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272452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48537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77934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513260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196048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279287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17561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CAFE300-CE35-464F-B398-E040B42746C8}" type="datetimeFigureOut">
              <a:rPr lang="es-ES" smtClean="0"/>
              <a:pPr/>
              <a:t>09/12/2014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38929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FE300-CE35-464F-B398-E040B42746C8}" type="datetimeFigureOut">
              <a:rPr lang="es-ES" smtClean="0"/>
              <a:pPr/>
              <a:t>09/12/2014</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42F29-912A-495A-A0A6-C03C08D5D2F8}" type="slidenum">
              <a:rPr lang="es-ES" smtClean="0"/>
              <a:pPr/>
              <a:t>‹Nº›</a:t>
            </a:fld>
            <a:endParaRPr lang="es-ES"/>
          </a:p>
        </p:txBody>
      </p:sp>
    </p:spTree>
    <p:extLst>
      <p:ext uri="{BB962C8B-B14F-4D97-AF65-F5344CB8AC3E}">
        <p14:creationId xmlns:p14="http://schemas.microsoft.com/office/powerpoint/2010/main" xmlns="" val="3995865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644538" y="4336131"/>
            <a:ext cx="5944256" cy="707886"/>
          </a:xfrm>
          <a:prstGeom prst="rect">
            <a:avLst/>
          </a:prstGeom>
          <a:noFill/>
          <a:ln>
            <a:noFill/>
          </a:ln>
        </p:spPr>
        <p:txBody>
          <a:bodyPr wrap="none" lIns="91440" tIns="45720" rIns="91440" bIns="45720">
            <a:spAutoFit/>
          </a:bodyPr>
          <a:lstStyle/>
          <a:p>
            <a:pPr algn="ctr"/>
            <a:r>
              <a:rPr lang="es-ES_tradnl" sz="24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LIC. FÉLIX CÉSAR SALINAS MORALES</a:t>
            </a:r>
          </a:p>
          <a:p>
            <a:pPr algn="ctr"/>
            <a:r>
              <a:rPr lang="es-ES_tradnl" sz="16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SECRETARIO DE DESARROLLO SOCIAL MUNICIPAL</a:t>
            </a:r>
            <a:endParaRPr lang="es-ES" sz="1600" b="1" i="1" dirty="0">
              <a:ln w="10541" cmpd="sng">
                <a:solidFill>
                  <a:srgbClr val="4F81BD">
                    <a:shade val="88000"/>
                    <a:satMod val="110000"/>
                  </a:srgbClr>
                </a:solidFill>
                <a:prstDash val="solid"/>
              </a:ln>
              <a:solidFill>
                <a:prstClr val="black"/>
              </a:solidFill>
              <a:latin typeface="Arial" pitchFamily="34" charset="0"/>
              <a:cs typeface="Arial" pitchFamily="34" charset="0"/>
            </a:endParaRPr>
          </a:p>
        </p:txBody>
      </p:sp>
      <p:grpSp>
        <p:nvGrpSpPr>
          <p:cNvPr id="5" name="4 Grupo"/>
          <p:cNvGrpSpPr/>
          <p:nvPr/>
        </p:nvGrpSpPr>
        <p:grpSpPr>
          <a:xfrm>
            <a:off x="1675641" y="1557463"/>
            <a:ext cx="5605121" cy="2107523"/>
            <a:chOff x="1559167" y="1179497"/>
            <a:chExt cx="6774487" cy="2700842"/>
          </a:xfrm>
        </p:grpSpPr>
        <p:pic>
          <p:nvPicPr>
            <p:cNvPr id="6" name="Picture 3" descr="C:\Users\SEC. AYUNTAMIENTO\Desktop\logo Desarrollo Social.jpg"/>
            <p:cNvPicPr>
              <a:picLocks noChangeAspect="1" noChangeArrowheads="1"/>
            </p:cNvPicPr>
            <p:nvPr/>
          </p:nvPicPr>
          <p:blipFill rotWithShape="1">
            <a:blip r:embed="rId2" cstate="print">
              <a:clrChange>
                <a:clrFrom>
                  <a:srgbClr val="FFFFFF"/>
                </a:clrFrom>
                <a:clrTo>
                  <a:srgbClr val="FFFFFF">
                    <a:alpha val="0"/>
                  </a:srgbClr>
                </a:clrTo>
              </a:clrChange>
            </a:blip>
            <a:srcRect l="1217" t="30616" b="18614"/>
            <a:stretch/>
          </p:blipFill>
          <p:spPr bwMode="auto">
            <a:xfrm>
              <a:off x="1559167" y="1559169"/>
              <a:ext cx="6774487" cy="2321170"/>
            </a:xfrm>
            <a:prstGeom prst="rect">
              <a:avLst/>
            </a:prstGeom>
            <a:noFill/>
          </p:spPr>
        </p:pic>
        <p:pic>
          <p:nvPicPr>
            <p:cNvPr id="7" name="6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5922220" y="1179497"/>
              <a:ext cx="449980" cy="363228"/>
            </a:xfrm>
            <a:prstGeom prst="rect">
              <a:avLst/>
            </a:prstGeom>
          </p:spPr>
        </p:pic>
      </p:grpSp>
      <p:sp>
        <p:nvSpPr>
          <p:cNvPr id="13" name="12 Rectángulo"/>
          <p:cNvSpPr/>
          <p:nvPr/>
        </p:nvSpPr>
        <p:spPr>
          <a:xfrm>
            <a:off x="1283409" y="158234"/>
            <a:ext cx="6932795" cy="954107"/>
          </a:xfrm>
          <a:prstGeom prst="rect">
            <a:avLst/>
          </a:prstGeom>
        </p:spPr>
        <p:txBody>
          <a:bodyPr wrap="none">
            <a:spAutoFit/>
          </a:bodyPr>
          <a:lstStyle/>
          <a:p>
            <a:pPr algn="ctr"/>
            <a:r>
              <a:rPr lang="en-US" sz="2800" b="1" i="1" dirty="0" smtClean="0">
                <a:solidFill>
                  <a:srgbClr val="FFFF66"/>
                </a:solidFill>
                <a:latin typeface="Arial" panose="020B0604020202020204" pitchFamily="34" charset="0"/>
                <a:cs typeface="Arial" panose="020B0604020202020204" pitchFamily="34" charset="0"/>
              </a:rPr>
              <a:t>INFORME  DE ACCIONES REALIZADAS</a:t>
            </a:r>
          </a:p>
          <a:p>
            <a:pPr algn="ctr"/>
            <a:r>
              <a:rPr lang="en-US" sz="2800" b="1" i="1" dirty="0" smtClean="0">
                <a:solidFill>
                  <a:srgbClr val="FFFF66"/>
                </a:solidFill>
                <a:latin typeface="Arial" panose="020B0604020202020204" pitchFamily="34" charset="0"/>
                <a:cs typeface="Arial" panose="020B0604020202020204" pitchFamily="34" charset="0"/>
              </a:rPr>
              <a:t> EN EL MES DE SEPTIEMBRE 2014</a:t>
            </a:r>
            <a:endParaRPr lang="es-ES" sz="2800" b="1" i="1" dirty="0">
              <a:solidFill>
                <a:srgbClr val="FFFF66"/>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52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9"/>
          <p:cNvSpPr txBox="1"/>
          <p:nvPr/>
        </p:nvSpPr>
        <p:spPr>
          <a:xfrm>
            <a:off x="347730" y="482526"/>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p>
        </p:txBody>
      </p:sp>
      <p:sp>
        <p:nvSpPr>
          <p:cNvPr id="9"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7" name="CuadroTexto 2"/>
          <p:cNvSpPr txBox="1"/>
          <p:nvPr/>
        </p:nvSpPr>
        <p:spPr>
          <a:xfrm>
            <a:off x="200227" y="1314450"/>
            <a:ext cx="8537484" cy="6124754"/>
          </a:xfrm>
          <a:prstGeom prst="rect">
            <a:avLst/>
          </a:prstGeom>
          <a:noFill/>
        </p:spPr>
        <p:txBody>
          <a:bodyPr wrap="square" rtlCol="0">
            <a:spAutoFit/>
          </a:bodyPr>
          <a:lstStyle/>
          <a:p>
            <a:pPr algn="ctr"/>
            <a:r>
              <a:rPr lang="es-MX" sz="2000" dirty="0" smtClean="0">
                <a:latin typeface="Arial" pitchFamily="34" charset="0"/>
                <a:cs typeface="Arial" panose="020B0604020202020204" pitchFamily="34" charset="0"/>
              </a:rPr>
              <a:t>Brigada Asistencial y Recorrido en la Col. Los Cometas </a:t>
            </a:r>
          </a:p>
          <a:p>
            <a:endParaRPr lang="es-MX" sz="2000" dirty="0">
              <a:latin typeface="Arial" pitchFamily="34" charset="0"/>
              <a:cs typeface="Arial" pitchFamily="34" charset="0"/>
            </a:endParaRPr>
          </a:p>
          <a:p>
            <a:endParaRPr lang="es-MX" sz="2000" dirty="0" smtClean="0">
              <a:latin typeface="Arial" pitchFamily="34" charset="0"/>
              <a:cs typeface="Arial" pitchFamily="34" charset="0"/>
            </a:endParaRPr>
          </a:p>
          <a:p>
            <a:endParaRPr lang="es-MX" sz="2000" dirty="0">
              <a:latin typeface="Arial" pitchFamily="34" charset="0"/>
              <a:cs typeface="Arial" pitchFamily="34" charset="0"/>
            </a:endParaRPr>
          </a:p>
          <a:p>
            <a:endParaRPr lang="es-MX" sz="2000" dirty="0" smtClean="0">
              <a:latin typeface="Arial" pitchFamily="34" charset="0"/>
              <a:cs typeface="Arial" pitchFamily="34" charset="0"/>
            </a:endParaRPr>
          </a:p>
          <a:p>
            <a:endParaRPr lang="es-MX" sz="2000" dirty="0">
              <a:latin typeface="Arial" pitchFamily="34" charset="0"/>
              <a:cs typeface="Arial" pitchFamily="34" charset="0"/>
            </a:endParaRPr>
          </a:p>
          <a:p>
            <a:endParaRPr lang="es-MX" sz="2000" dirty="0" smtClean="0">
              <a:latin typeface="Arial" pitchFamily="34" charset="0"/>
              <a:cs typeface="Arial" pitchFamily="34" charset="0"/>
            </a:endParaRPr>
          </a:p>
          <a:p>
            <a:endParaRPr lang="es-MX" sz="2000" i="1" dirty="0">
              <a:latin typeface="Arial" pitchFamily="34" charset="0"/>
              <a:cs typeface="Arial" pitchFamily="34" charset="0"/>
            </a:endParaRPr>
          </a:p>
          <a:p>
            <a:endParaRPr lang="es-MX" sz="2000" i="1" dirty="0" smtClean="0">
              <a:latin typeface="Arial" pitchFamily="34" charset="0"/>
              <a:cs typeface="Arial" pitchFamily="34" charset="0"/>
            </a:endParaRPr>
          </a:p>
          <a:p>
            <a:endParaRPr lang="es-MX" sz="2000" i="1" dirty="0" smtClean="0">
              <a:latin typeface="Arial" pitchFamily="34" charset="0"/>
              <a:cs typeface="Arial" pitchFamily="34" charset="0"/>
            </a:endParaRPr>
          </a:p>
          <a:p>
            <a:endParaRPr lang="es-MX" sz="2000" i="1" dirty="0">
              <a:latin typeface="Arial" panose="020B0604020202020204" pitchFamily="34" charset="0"/>
              <a:cs typeface="Arial" panose="020B0604020202020204" pitchFamily="34" charset="0"/>
            </a:endParaRPr>
          </a:p>
          <a:p>
            <a:endParaRPr lang="es-MX" sz="2000" i="1" dirty="0">
              <a:latin typeface="Arial" panose="020B0604020202020204" pitchFamily="34" charset="0"/>
              <a:cs typeface="Arial" panose="020B0604020202020204" pitchFamily="34" charset="0"/>
            </a:endParaRPr>
          </a:p>
          <a:p>
            <a:pPr algn="just"/>
            <a:r>
              <a:rPr lang="es-MX" sz="2000" dirty="0" smtClean="0">
                <a:latin typeface="Arial" pitchFamily="34" charset="0"/>
                <a:cs typeface="Arial" pitchFamily="34" charset="0"/>
              </a:rPr>
              <a:t>Se colaboró con la Brigada Asistencial en la Col. Los Cometas y se realizó el recorrido con el Sr. Alcalde en esta Colonia, el día 02 de Septiembre del 2014.</a:t>
            </a:r>
          </a:p>
          <a:p>
            <a:endParaRPr lang="es-MX" sz="2000" i="1" dirty="0">
              <a:latin typeface="Arial" pitchFamily="34" charset="0"/>
              <a:cs typeface="Arial" pitchFamily="34" charset="0"/>
            </a:endParaRPr>
          </a:p>
          <a:p>
            <a:endParaRPr lang="es-MX" i="1" dirty="0" smtClean="0"/>
          </a:p>
          <a:p>
            <a:endParaRPr lang="es-MX" i="1" dirty="0"/>
          </a:p>
          <a:p>
            <a:endParaRPr lang="es-MX" i="1" dirty="0" smtClean="0"/>
          </a:p>
          <a:p>
            <a:r>
              <a:rPr lang="es-MX" i="1" dirty="0" smtClean="0"/>
              <a:t> </a:t>
            </a:r>
          </a:p>
        </p:txBody>
      </p:sp>
      <p:pic>
        <p:nvPicPr>
          <p:cNvPr id="18" name="Imagen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70962" y="2021855"/>
            <a:ext cx="2397282" cy="1966912"/>
          </a:xfrm>
          <a:prstGeom prst="rect">
            <a:avLst/>
          </a:prstGeom>
        </p:spPr>
      </p:pic>
      <p:pic>
        <p:nvPicPr>
          <p:cNvPr id="19" name="Picture 2" descr="https://scontent-a-lax.xx.fbcdn.net/hphotos-xpf1/v/t1.0-9/q81/p843x403/10390999_689155521164854_7469681070708131903_n.jpg?oh=03afc804294a85a11fcef6adf9d707a5&amp;oe=54C8333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67433" y="2021855"/>
            <a:ext cx="2917781" cy="196691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Imagen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4337" y="2021855"/>
            <a:ext cx="2357437" cy="1966912"/>
          </a:xfrm>
          <a:prstGeom prst="rect">
            <a:avLst/>
          </a:prstGeom>
        </p:spPr>
      </p:pic>
    </p:spTree>
    <p:extLst>
      <p:ext uri="{BB962C8B-B14F-4D97-AF65-F5344CB8AC3E}">
        <p14:creationId xmlns:p14="http://schemas.microsoft.com/office/powerpoint/2010/main" xmlns="" val="1548303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43189" y="5460642"/>
            <a:ext cx="6890197" cy="369332"/>
          </a:xfrm>
          <a:prstGeom prst="rect">
            <a:avLst/>
          </a:prstGeom>
          <a:noFill/>
        </p:spPr>
        <p:txBody>
          <a:bodyPr wrap="square" rtlCol="0">
            <a:spAutoFit/>
          </a:bodyPr>
          <a:lstStyle/>
          <a:p>
            <a:endParaRPr lang="es-MX" dirty="0"/>
          </a:p>
        </p:txBody>
      </p:sp>
      <p:sp>
        <p:nvSpPr>
          <p:cNvPr id="10" name="CuadroTexto 9"/>
          <p:cNvSpPr txBox="1"/>
          <p:nvPr/>
        </p:nvSpPr>
        <p:spPr>
          <a:xfrm>
            <a:off x="347730" y="482526"/>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p>
        </p:txBody>
      </p:sp>
      <p:sp>
        <p:nvSpPr>
          <p:cNvPr id="15"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7"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8" name="CuadroTexto 2"/>
          <p:cNvSpPr txBox="1"/>
          <p:nvPr/>
        </p:nvSpPr>
        <p:spPr>
          <a:xfrm>
            <a:off x="173865" y="1307577"/>
            <a:ext cx="8836080" cy="5632311"/>
          </a:xfrm>
          <a:prstGeom prst="rect">
            <a:avLst/>
          </a:prstGeom>
          <a:noFill/>
        </p:spPr>
        <p:txBody>
          <a:bodyPr wrap="square" rtlCol="0">
            <a:spAutoFit/>
          </a:bodyPr>
          <a:lstStyle/>
          <a:p>
            <a:pPr algn="ctr"/>
            <a:r>
              <a:rPr lang="es-MX" sz="2000" dirty="0" smtClean="0">
                <a:latin typeface="Arial" pitchFamily="34" charset="0"/>
                <a:cs typeface="Arial" pitchFamily="34" charset="0"/>
              </a:rPr>
              <a:t>BRIGADA CIUDAD DE CONFIANZA, FERIA DEL EMPLEO</a:t>
            </a: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just"/>
            <a:r>
              <a:rPr lang="es-MX" sz="2000" dirty="0" smtClean="0">
                <a:latin typeface="Arial" pitchFamily="34" charset="0"/>
                <a:cs typeface="Arial" pitchFamily="34" charset="0"/>
              </a:rPr>
              <a:t>Se colaboró con la Dirección de Concertación Social con el registro de asistentes y animación del evento Brigada Ciudad de Confianza, Feria  del Empleo, el día 09 de Septiembre del 2014</a:t>
            </a:r>
          </a:p>
          <a:p>
            <a:pPr algn="ctr"/>
            <a:endParaRPr lang="es-MX" sz="2000" dirty="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p:txBody>
      </p:sp>
      <p:pic>
        <p:nvPicPr>
          <p:cNvPr id="19" name="Imagen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2899" y="2328473"/>
            <a:ext cx="2357439" cy="1784152"/>
          </a:xfrm>
          <a:prstGeom prst="rect">
            <a:avLst/>
          </a:prstGeom>
        </p:spPr>
      </p:pic>
      <p:pic>
        <p:nvPicPr>
          <p:cNvPr id="20" name="Imagen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95333" y="2328473"/>
            <a:ext cx="2771775" cy="1784152"/>
          </a:xfrm>
          <a:prstGeom prst="rect">
            <a:avLst/>
          </a:prstGeom>
        </p:spPr>
      </p:pic>
      <p:pic>
        <p:nvPicPr>
          <p:cNvPr id="21" name="Imagen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62103" y="2328473"/>
            <a:ext cx="2663846" cy="1784152"/>
          </a:xfrm>
          <a:prstGeom prst="rect">
            <a:avLst/>
          </a:prstGeom>
        </p:spPr>
      </p:pic>
    </p:spTree>
    <p:extLst>
      <p:ext uri="{BB962C8B-B14F-4D97-AF65-F5344CB8AC3E}">
        <p14:creationId xmlns:p14="http://schemas.microsoft.com/office/powerpoint/2010/main" xmlns="" val="277314253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11"/>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p>
        </p:txBody>
      </p:sp>
      <p:sp>
        <p:nvSpPr>
          <p:cNvPr id="16"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7" name="CuadroTexto 3"/>
          <p:cNvSpPr txBox="1"/>
          <p:nvPr/>
        </p:nvSpPr>
        <p:spPr>
          <a:xfrm>
            <a:off x="2915459"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8" name="CuadroTexto 2"/>
          <p:cNvSpPr txBox="1"/>
          <p:nvPr/>
        </p:nvSpPr>
        <p:spPr>
          <a:xfrm>
            <a:off x="197006" y="1408402"/>
            <a:ext cx="8543926" cy="4401205"/>
          </a:xfrm>
          <a:prstGeom prst="rect">
            <a:avLst/>
          </a:prstGeom>
          <a:noFill/>
        </p:spPr>
        <p:txBody>
          <a:bodyPr wrap="square" rtlCol="0">
            <a:spAutoFit/>
          </a:bodyPr>
          <a:lstStyle/>
          <a:p>
            <a:pPr algn="ctr"/>
            <a:r>
              <a:rPr lang="es-MX" sz="2000" dirty="0" smtClean="0">
                <a:latin typeface="Arial" pitchFamily="34" charset="0"/>
                <a:cs typeface="Arial" pitchFamily="34" charset="0"/>
              </a:rPr>
              <a:t>JUÁREZ DE ROL </a:t>
            </a: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ctr"/>
            <a:endParaRPr lang="es-MX" sz="2000" dirty="0" smtClean="0">
              <a:latin typeface="Arial" pitchFamily="34" charset="0"/>
              <a:cs typeface="Arial" pitchFamily="34" charset="0"/>
            </a:endParaRPr>
          </a:p>
          <a:p>
            <a:pPr algn="ctr"/>
            <a:endParaRPr lang="es-MX" sz="2000" dirty="0">
              <a:latin typeface="Arial" pitchFamily="34" charset="0"/>
              <a:cs typeface="Arial" pitchFamily="34" charset="0"/>
            </a:endParaRPr>
          </a:p>
          <a:p>
            <a:pPr algn="just"/>
            <a:r>
              <a:rPr lang="es-MX" sz="2000" dirty="0" smtClean="0">
                <a:latin typeface="Arial" pitchFamily="34" charset="0"/>
                <a:cs typeface="Arial" pitchFamily="34" charset="0"/>
              </a:rPr>
              <a:t>Se colaboró con la organización y la animación en  Juárez de Rol, “Coloreando Juárez” evento realizado por la Secretaría de Desarrollo Social, el 21 de Septiembre del 2014</a:t>
            </a:r>
          </a:p>
        </p:txBody>
      </p:sp>
      <p:pic>
        <p:nvPicPr>
          <p:cNvPr id="19" name="Imagen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5737" y="2328473"/>
            <a:ext cx="2514601" cy="1711821"/>
          </a:xfrm>
          <a:prstGeom prst="rect">
            <a:avLst/>
          </a:prstGeom>
        </p:spPr>
      </p:pic>
      <p:pic>
        <p:nvPicPr>
          <p:cNvPr id="20" name="Imagen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09606" y="2328473"/>
            <a:ext cx="2881897" cy="1711821"/>
          </a:xfrm>
          <a:prstGeom prst="rect">
            <a:avLst/>
          </a:prstGeom>
        </p:spPr>
      </p:pic>
      <p:pic>
        <p:nvPicPr>
          <p:cNvPr id="21" name="Imagen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83959" y="2324454"/>
            <a:ext cx="2688579" cy="1715840"/>
          </a:xfrm>
          <a:prstGeom prst="rect">
            <a:avLst/>
          </a:prstGeom>
        </p:spPr>
      </p:pic>
    </p:spTree>
    <p:extLst>
      <p:ext uri="{BB962C8B-B14F-4D97-AF65-F5344CB8AC3E}">
        <p14:creationId xmlns:p14="http://schemas.microsoft.com/office/powerpoint/2010/main" xmlns="" val="30927073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p>
        </p:txBody>
      </p:sp>
      <p:sp>
        <p:nvSpPr>
          <p:cNvPr id="5" name="CuadroTexto 3"/>
          <p:cNvSpPr txBox="1"/>
          <p:nvPr/>
        </p:nvSpPr>
        <p:spPr>
          <a:xfrm>
            <a:off x="2176380" y="6322338"/>
            <a:ext cx="4801314"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8" name="7 Rectángulo"/>
          <p:cNvSpPr/>
          <p:nvPr/>
        </p:nvSpPr>
        <p:spPr>
          <a:xfrm>
            <a:off x="1182512" y="0"/>
            <a:ext cx="6744155"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6" name="5 Rectángulo"/>
          <p:cNvSpPr/>
          <p:nvPr/>
        </p:nvSpPr>
        <p:spPr>
          <a:xfrm>
            <a:off x="332861" y="1997839"/>
            <a:ext cx="8224285" cy="2554545"/>
          </a:xfrm>
          <a:prstGeom prst="rect">
            <a:avLst/>
          </a:prstGeom>
        </p:spPr>
        <p:txBody>
          <a:bodyPr wrap="square">
            <a:spAutoFit/>
          </a:bodyPr>
          <a:lstStyle/>
          <a:p>
            <a:r>
              <a:rPr lang="es-MX" sz="2000" i="1" dirty="0" smtClean="0">
                <a:latin typeface="Arial" pitchFamily="34" charset="0"/>
                <a:cs typeface="Arial" pitchFamily="34" charset="0"/>
              </a:rPr>
              <a:t>Apoyar en la Brigada “Elige </a:t>
            </a:r>
            <a:r>
              <a:rPr lang="es-MX" sz="2000" i="1" dirty="0">
                <a:latin typeface="Arial" pitchFamily="34" charset="0"/>
                <a:cs typeface="Arial" pitchFamily="34" charset="0"/>
              </a:rPr>
              <a:t>C</a:t>
            </a:r>
            <a:r>
              <a:rPr lang="es-MX" sz="2000" i="1" dirty="0" smtClean="0">
                <a:latin typeface="Arial" pitchFamily="34" charset="0"/>
                <a:cs typeface="Arial" pitchFamily="34" charset="0"/>
              </a:rPr>
              <a:t>uidarte”</a:t>
            </a:r>
          </a:p>
          <a:p>
            <a:endParaRPr lang="es-MX" sz="2000" i="1" dirty="0" smtClean="0">
              <a:latin typeface="Arial" pitchFamily="34" charset="0"/>
              <a:cs typeface="Arial" pitchFamily="34" charset="0"/>
            </a:endParaRPr>
          </a:p>
          <a:p>
            <a:r>
              <a:rPr lang="es-MX" sz="2000" i="1" dirty="0">
                <a:latin typeface="Arial" pitchFamily="34" charset="0"/>
                <a:cs typeface="Arial" pitchFamily="34" charset="0"/>
              </a:rPr>
              <a:t>A</a:t>
            </a:r>
            <a:r>
              <a:rPr lang="es-MX" sz="2000" i="1" dirty="0" smtClean="0">
                <a:latin typeface="Arial" pitchFamily="34" charset="0"/>
                <a:cs typeface="Arial" pitchFamily="34" charset="0"/>
              </a:rPr>
              <a:t>poyar en todos los programas de la Secretaría de Desarrollo </a:t>
            </a:r>
            <a:r>
              <a:rPr lang="es-MX" sz="2000" i="1" dirty="0">
                <a:latin typeface="Arial" pitchFamily="34" charset="0"/>
                <a:cs typeface="Arial" pitchFamily="34" charset="0"/>
              </a:rPr>
              <a:t>S</a:t>
            </a:r>
            <a:r>
              <a:rPr lang="es-MX" sz="2000" i="1" dirty="0" smtClean="0">
                <a:latin typeface="Arial" pitchFamily="34" charset="0"/>
                <a:cs typeface="Arial" pitchFamily="34" charset="0"/>
              </a:rPr>
              <a:t>ocial</a:t>
            </a:r>
          </a:p>
          <a:p>
            <a:endParaRPr lang="es-MX" sz="2000" i="1" dirty="0" smtClean="0">
              <a:latin typeface="Arial" pitchFamily="34" charset="0"/>
              <a:cs typeface="Arial" pitchFamily="34" charset="0"/>
            </a:endParaRPr>
          </a:p>
          <a:p>
            <a:r>
              <a:rPr lang="es-MX" sz="2000" i="1" dirty="0">
                <a:latin typeface="Arial" pitchFamily="34" charset="0"/>
                <a:cs typeface="Arial" pitchFamily="34" charset="0"/>
              </a:rPr>
              <a:t>A</a:t>
            </a:r>
            <a:r>
              <a:rPr lang="es-MX" sz="2000" i="1" dirty="0" smtClean="0">
                <a:latin typeface="Arial" pitchFamily="34" charset="0"/>
                <a:cs typeface="Arial" pitchFamily="34" charset="0"/>
              </a:rPr>
              <a:t>poyo  en los eventos de las diferentes Secretarías. </a:t>
            </a:r>
          </a:p>
          <a:p>
            <a:endParaRPr lang="es-MX" sz="2000" b="1" i="1" dirty="0">
              <a:latin typeface="Arial" pitchFamily="34" charset="0"/>
              <a:cs typeface="Arial" pitchFamily="34" charset="0"/>
            </a:endParaRPr>
          </a:p>
          <a:p>
            <a:endParaRPr lang="es-MX" sz="2000" b="1" i="1" dirty="0">
              <a:latin typeface="Arial" pitchFamily="34" charset="0"/>
              <a:cs typeface="Arial" pitchFamily="34" charset="0"/>
            </a:endParaRPr>
          </a:p>
          <a:p>
            <a:endParaRPr lang="es-MX" sz="2000" b="1" i="1" dirty="0">
              <a:latin typeface="Arial" pitchFamily="34" charset="0"/>
              <a:cs typeface="Arial" pitchFamily="34" charset="0"/>
            </a:endParaRPr>
          </a:p>
        </p:txBody>
      </p:sp>
    </p:spTree>
    <p:extLst>
      <p:ext uri="{BB962C8B-B14F-4D97-AF65-F5344CB8AC3E}">
        <p14:creationId xmlns:p14="http://schemas.microsoft.com/office/powerpoint/2010/main" xmlns="" val="3731034029"/>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3"/>
          <p:cNvSpPr txBox="1"/>
          <p:nvPr/>
        </p:nvSpPr>
        <p:spPr>
          <a:xfrm>
            <a:off x="439046" y="468877"/>
            <a:ext cx="8264378"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DIRECCION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037182" y="6281592"/>
            <a:ext cx="341632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 </a:t>
            </a:r>
            <a:endParaRPr lang="es-ES" b="1" i="1" dirty="0">
              <a:solidFill>
                <a:srgbClr val="FFFF66"/>
              </a:solidFill>
              <a:latin typeface="Arial" panose="020B0604020202020204" pitchFamily="34" charset="0"/>
              <a:cs typeface="Arial" panose="020B0604020202020204" pitchFamily="34" charset="0"/>
            </a:endParaRPr>
          </a:p>
        </p:txBody>
      </p:sp>
      <p:sp>
        <p:nvSpPr>
          <p:cNvPr id="16"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7" name="16 Rectángulo"/>
          <p:cNvSpPr/>
          <p:nvPr/>
        </p:nvSpPr>
        <p:spPr>
          <a:xfrm>
            <a:off x="223219" y="1329375"/>
            <a:ext cx="8532253" cy="830997"/>
          </a:xfrm>
          <a:prstGeom prst="rect">
            <a:avLst/>
          </a:prstGeom>
        </p:spPr>
        <p:txBody>
          <a:bodyPr wrap="square">
            <a:spAutoFit/>
          </a:bodyPr>
          <a:lstStyle/>
          <a:p>
            <a:pPr algn="ctr">
              <a:buNone/>
            </a:pPr>
            <a:r>
              <a:rPr lang="en-US" sz="2400" dirty="0" smtClean="0">
                <a:latin typeface="Arial" panose="020B0604020202020204" pitchFamily="34" charset="0"/>
                <a:cs typeface="Arial" panose="020B0604020202020204" pitchFamily="34" charset="0"/>
              </a:rPr>
              <a:t> </a:t>
            </a:r>
            <a:r>
              <a:rPr lang="es-ES" sz="2400" b="1" dirty="0" smtClean="0">
                <a:latin typeface="Arial" pitchFamily="34" charset="0"/>
                <a:cs typeface="Arial" pitchFamily="34" charset="0"/>
              </a:rPr>
              <a:t> Bolsa de trabajo</a:t>
            </a:r>
          </a:p>
          <a:p>
            <a:endParaRPr lang="es-MX" sz="2400" dirty="0"/>
          </a:p>
        </p:txBody>
      </p:sp>
      <p:graphicFrame>
        <p:nvGraphicFramePr>
          <p:cNvPr id="18" name="17 Tabla"/>
          <p:cNvGraphicFramePr>
            <a:graphicFrameLocks noGrp="1"/>
          </p:cNvGraphicFramePr>
          <p:nvPr>
            <p:extLst>
              <p:ext uri="{D42A27DB-BD31-4B8C-83A1-F6EECF244321}">
                <p14:modId xmlns:p14="http://schemas.microsoft.com/office/powerpoint/2010/main" xmlns="" val="2043087701"/>
              </p:ext>
            </p:extLst>
          </p:nvPr>
        </p:nvGraphicFramePr>
        <p:xfrm>
          <a:off x="1440105" y="4969375"/>
          <a:ext cx="6387211" cy="1050782"/>
        </p:xfrm>
        <a:graphic>
          <a:graphicData uri="http://schemas.openxmlformats.org/drawingml/2006/table">
            <a:tbl>
              <a:tblPr/>
              <a:tblGrid>
                <a:gridCol w="1415279"/>
                <a:gridCol w="1640903"/>
                <a:gridCol w="1673719"/>
                <a:gridCol w="1657310"/>
              </a:tblGrid>
              <a:tr h="577353">
                <a:tc>
                  <a:txBody>
                    <a:bodyPr/>
                    <a:lstStyle/>
                    <a:p>
                      <a:pPr algn="ctr" fontAlgn="b"/>
                      <a:r>
                        <a:rPr lang="es-MX" sz="1400" b="1" i="0" u="none" strike="noStrike" dirty="0">
                          <a:solidFill>
                            <a:srgbClr val="000000"/>
                          </a:solidFill>
                          <a:latin typeface="Arial" pitchFamily="34" charset="0"/>
                          <a:cs typeface="Arial" pitchFamily="34" charset="0"/>
                        </a:rPr>
                        <a:t>PERSONAS ATENDIDAS</a:t>
                      </a:r>
                    </a:p>
                  </a:txBody>
                  <a:tcPr marL="9236" marR="9236" marT="9236" marB="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b"/>
                      <a:r>
                        <a:rPr lang="es-MX" sz="1400" b="1" i="0" u="none" strike="noStrike" dirty="0" smtClean="0">
                          <a:solidFill>
                            <a:srgbClr val="000000"/>
                          </a:solidFill>
                          <a:latin typeface="Arial" pitchFamily="34" charset="0"/>
                          <a:cs typeface="Arial" pitchFamily="34" charset="0"/>
                        </a:rPr>
                        <a:t>PERSONAS</a:t>
                      </a:r>
                      <a:r>
                        <a:rPr lang="es-MX" sz="1400" b="1" i="0" u="none" strike="noStrike" baseline="0" dirty="0" smtClean="0">
                          <a:solidFill>
                            <a:srgbClr val="000000"/>
                          </a:solidFill>
                          <a:latin typeface="Arial" pitchFamily="34" charset="0"/>
                          <a:cs typeface="Arial" pitchFamily="34" charset="0"/>
                        </a:rPr>
                        <a:t> </a:t>
                      </a:r>
                      <a:r>
                        <a:rPr lang="es-MX" sz="1400" b="1" i="0" u="none" strike="noStrike" dirty="0" smtClean="0">
                          <a:solidFill>
                            <a:srgbClr val="000000"/>
                          </a:solidFill>
                          <a:latin typeface="Arial" pitchFamily="34" charset="0"/>
                          <a:cs typeface="Arial" pitchFamily="34" charset="0"/>
                        </a:rPr>
                        <a:t>CONTRATADOS</a:t>
                      </a:r>
                      <a:endParaRPr lang="es-MX" sz="1400" b="1" i="0" u="none" strike="noStrike" dirty="0">
                        <a:solidFill>
                          <a:srgbClr val="000000"/>
                        </a:solidFill>
                        <a:latin typeface="Arial" pitchFamily="34" charset="0"/>
                        <a:cs typeface="Arial" pitchFamily="34" charset="0"/>
                      </a:endParaRPr>
                    </a:p>
                  </a:txBody>
                  <a:tcPr marL="9236" marR="9236" marT="9236" marB="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b"/>
                      <a:r>
                        <a:rPr lang="es-MX" sz="1400" b="1" i="0" u="none" strike="noStrike" dirty="0">
                          <a:solidFill>
                            <a:srgbClr val="000000"/>
                          </a:solidFill>
                          <a:latin typeface="Arial" pitchFamily="34" charset="0"/>
                          <a:cs typeface="Arial" pitchFamily="34" charset="0"/>
                        </a:rPr>
                        <a:t>TOTAL DE EMPRESAS</a:t>
                      </a:r>
                    </a:p>
                  </a:txBody>
                  <a:tcPr marL="9236" marR="9236" marT="9236" marB="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fontAlgn="b"/>
                      <a:r>
                        <a:rPr lang="es-MX" sz="1400" b="1" i="0" u="none" strike="noStrike" dirty="0" smtClean="0">
                          <a:solidFill>
                            <a:srgbClr val="000000"/>
                          </a:solidFill>
                          <a:latin typeface="Arial" pitchFamily="34" charset="0"/>
                          <a:cs typeface="Arial" pitchFamily="34" charset="0"/>
                        </a:rPr>
                        <a:t> PERSONAS</a:t>
                      </a:r>
                      <a:r>
                        <a:rPr lang="es-MX" sz="1400" b="1" i="0" u="none" strike="noStrike" baseline="0" dirty="0" smtClean="0">
                          <a:solidFill>
                            <a:srgbClr val="000000"/>
                          </a:solidFill>
                          <a:latin typeface="Arial" pitchFamily="34" charset="0"/>
                          <a:cs typeface="Arial" pitchFamily="34" charset="0"/>
                        </a:rPr>
                        <a:t> EN SEGUIMIENTO</a:t>
                      </a:r>
                      <a:endParaRPr lang="es-MX" sz="1400" b="1" i="0" u="none" strike="noStrike" dirty="0">
                        <a:solidFill>
                          <a:srgbClr val="000000"/>
                        </a:solidFill>
                        <a:latin typeface="Arial" pitchFamily="34" charset="0"/>
                        <a:cs typeface="Arial" pitchFamily="34" charset="0"/>
                      </a:endParaRPr>
                    </a:p>
                  </a:txBody>
                  <a:tcPr marL="9236" marR="9236" marT="9236" marB="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r>
              <a:tr h="473429">
                <a:tc>
                  <a:txBody>
                    <a:bodyPr/>
                    <a:lstStyle/>
                    <a:p>
                      <a:pPr algn="ctr" fontAlgn="b"/>
                      <a:r>
                        <a:rPr lang="es-ES" sz="1600" b="1" i="0" u="none" strike="noStrike" dirty="0" smtClean="0">
                          <a:solidFill>
                            <a:srgbClr val="000000"/>
                          </a:solidFill>
                          <a:latin typeface="Arial" pitchFamily="34" charset="0"/>
                          <a:cs typeface="Arial" pitchFamily="34" charset="0"/>
                        </a:rPr>
                        <a:t>810</a:t>
                      </a:r>
                      <a:endParaRPr lang="es-MX" sz="1600" b="1" i="0" u="none" strike="noStrike" dirty="0">
                        <a:solidFill>
                          <a:srgbClr val="000000"/>
                        </a:solidFill>
                        <a:latin typeface="Arial" pitchFamily="34" charset="0"/>
                        <a:cs typeface="Arial" pitchFamily="34" charset="0"/>
                      </a:endParaRPr>
                    </a:p>
                  </a:txBody>
                  <a:tcPr marL="9236" marR="9236" marT="92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1" i="0" u="none" strike="noStrike" dirty="0" smtClean="0">
                          <a:solidFill>
                            <a:srgbClr val="000000"/>
                          </a:solidFill>
                          <a:latin typeface="Arial" pitchFamily="34" charset="0"/>
                          <a:cs typeface="Arial" pitchFamily="34" charset="0"/>
                        </a:rPr>
                        <a:t>486</a:t>
                      </a:r>
                      <a:endParaRPr lang="es-MX" sz="1600" b="1" i="0" u="none" strike="noStrike" dirty="0">
                        <a:solidFill>
                          <a:srgbClr val="000000"/>
                        </a:solidFill>
                        <a:latin typeface="Arial" pitchFamily="34" charset="0"/>
                        <a:cs typeface="Arial" pitchFamily="34" charset="0"/>
                      </a:endParaRPr>
                    </a:p>
                  </a:txBody>
                  <a:tcPr marL="9236" marR="9236" marT="92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600" b="1" i="0" u="none" strike="noStrike" dirty="0" smtClean="0">
                          <a:solidFill>
                            <a:srgbClr val="000000"/>
                          </a:solidFill>
                          <a:latin typeface="Arial" pitchFamily="34" charset="0"/>
                          <a:cs typeface="Arial" pitchFamily="34" charset="0"/>
                        </a:rPr>
                        <a:t>235</a:t>
                      </a:r>
                      <a:endParaRPr lang="es-MX" sz="1600" b="1" i="0" u="none" strike="noStrike" dirty="0">
                        <a:solidFill>
                          <a:srgbClr val="000000"/>
                        </a:solidFill>
                        <a:latin typeface="Arial" pitchFamily="34" charset="0"/>
                        <a:cs typeface="Arial" pitchFamily="34" charset="0"/>
                      </a:endParaRPr>
                    </a:p>
                  </a:txBody>
                  <a:tcPr marL="9236" marR="9236" marT="92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1" i="0" u="none" strike="noStrike" dirty="0" smtClean="0">
                          <a:solidFill>
                            <a:srgbClr val="000000"/>
                          </a:solidFill>
                          <a:latin typeface="Arial" pitchFamily="34" charset="0"/>
                          <a:cs typeface="Arial" pitchFamily="34" charset="0"/>
                        </a:rPr>
                        <a:t>324</a:t>
                      </a:r>
                      <a:endParaRPr lang="es-MX" sz="1600" b="1" i="0" u="none" strike="noStrike" dirty="0">
                        <a:solidFill>
                          <a:srgbClr val="000000"/>
                        </a:solidFill>
                        <a:latin typeface="Arial" pitchFamily="34" charset="0"/>
                        <a:cs typeface="Arial" pitchFamily="34" charset="0"/>
                      </a:endParaRPr>
                    </a:p>
                  </a:txBody>
                  <a:tcPr marL="9236" marR="9236" marT="92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9" name="18 Rectángulo"/>
          <p:cNvSpPr/>
          <p:nvPr/>
        </p:nvSpPr>
        <p:spPr>
          <a:xfrm>
            <a:off x="382678" y="1812422"/>
            <a:ext cx="8454683" cy="1015663"/>
          </a:xfrm>
          <a:prstGeom prst="rect">
            <a:avLst/>
          </a:prstGeom>
        </p:spPr>
        <p:txBody>
          <a:bodyPr wrap="square">
            <a:spAutoFit/>
          </a:bodyPr>
          <a:lstStyle/>
          <a:p>
            <a:pPr algn="just">
              <a:buNone/>
            </a:pPr>
            <a:r>
              <a:rPr lang="es-MX" sz="2000" dirty="0" smtClean="0">
                <a:latin typeface="Arial" pitchFamily="34" charset="0"/>
                <a:cs typeface="Arial" pitchFamily="34" charset="0"/>
              </a:rPr>
              <a:t> La coordinación de Bolsa de Trabajo atendió en promedio a </a:t>
            </a:r>
            <a:r>
              <a:rPr lang="es-MX" sz="2000" b="1" u="sng" dirty="0" smtClean="0">
                <a:latin typeface="Arial" pitchFamily="34" charset="0"/>
                <a:cs typeface="Arial" pitchFamily="34" charset="0"/>
              </a:rPr>
              <a:t> 39   </a:t>
            </a:r>
            <a:r>
              <a:rPr lang="es-MX" sz="2000" dirty="0" smtClean="0">
                <a:latin typeface="Arial" pitchFamily="34" charset="0"/>
                <a:cs typeface="Arial" pitchFamily="34" charset="0"/>
              </a:rPr>
              <a:t> personas diarias quienes acudieron a estas oficinas para solicitar empleo.</a:t>
            </a:r>
            <a:endParaRPr lang="es-ES" sz="2000" b="1" dirty="0" smtClean="0">
              <a:latin typeface="Arial" pitchFamily="34" charset="0"/>
              <a:cs typeface="Arial" pitchFamily="34" charset="0"/>
            </a:endParaRPr>
          </a:p>
        </p:txBody>
      </p:sp>
      <p:pic>
        <p:nvPicPr>
          <p:cNvPr id="20" name="19 Imagen" descr="C:\Documents and Settings\Usuario\Escritorio\IMG-20141001-WA0003.jpg"/>
          <p:cNvPicPr/>
          <p:nvPr/>
        </p:nvPicPr>
        <p:blipFill>
          <a:blip r:embed="rId2" cstate="print"/>
          <a:srcRect/>
          <a:stretch>
            <a:fillRect/>
          </a:stretch>
        </p:blipFill>
        <p:spPr bwMode="auto">
          <a:xfrm>
            <a:off x="439046" y="2765935"/>
            <a:ext cx="2047270" cy="2013512"/>
          </a:xfrm>
          <a:prstGeom prst="rect">
            <a:avLst/>
          </a:prstGeom>
          <a:noFill/>
          <a:ln w="9525">
            <a:noFill/>
            <a:miter lim="800000"/>
            <a:headEnd/>
            <a:tailEnd/>
          </a:ln>
        </p:spPr>
      </p:pic>
      <p:pic>
        <p:nvPicPr>
          <p:cNvPr id="21" name="20 Imagen" descr="C:\Documents and Settings\Usuario\Escritorio\IMG-20141001-WA0002.jpg"/>
          <p:cNvPicPr/>
          <p:nvPr/>
        </p:nvPicPr>
        <p:blipFill>
          <a:blip r:embed="rId3" cstate="print"/>
          <a:srcRect/>
          <a:stretch>
            <a:fillRect/>
          </a:stretch>
        </p:blipFill>
        <p:spPr bwMode="auto">
          <a:xfrm>
            <a:off x="2486316" y="2765935"/>
            <a:ext cx="2084918" cy="2013512"/>
          </a:xfrm>
          <a:prstGeom prst="rect">
            <a:avLst/>
          </a:prstGeom>
          <a:noFill/>
          <a:ln w="9525">
            <a:noFill/>
            <a:miter lim="800000"/>
            <a:headEnd/>
            <a:tailEnd/>
          </a:ln>
        </p:spPr>
      </p:pic>
      <p:pic>
        <p:nvPicPr>
          <p:cNvPr id="22" name="21 Imagen" descr="C:\Documents and Settings\Usuario\Escritorio\IMG-20141001-WA0001.jpg"/>
          <p:cNvPicPr/>
          <p:nvPr/>
        </p:nvPicPr>
        <p:blipFill>
          <a:blip r:embed="rId4" cstate="print"/>
          <a:srcRect/>
          <a:stretch>
            <a:fillRect/>
          </a:stretch>
        </p:blipFill>
        <p:spPr bwMode="auto">
          <a:xfrm>
            <a:off x="4571234" y="2765935"/>
            <a:ext cx="2309792" cy="1985377"/>
          </a:xfrm>
          <a:prstGeom prst="rect">
            <a:avLst/>
          </a:prstGeom>
          <a:noFill/>
          <a:ln w="9525">
            <a:noFill/>
            <a:miter lim="800000"/>
            <a:headEnd/>
            <a:tailEnd/>
          </a:ln>
        </p:spPr>
      </p:pic>
      <p:pic>
        <p:nvPicPr>
          <p:cNvPr id="23" name="22 Imagen" descr="C:\Documents and Settings\Usuario\Escritorio\IMG-20141001-WA0000.jpg"/>
          <p:cNvPicPr/>
          <p:nvPr/>
        </p:nvPicPr>
        <p:blipFill>
          <a:blip r:embed="rId5" cstate="print"/>
          <a:srcRect/>
          <a:stretch>
            <a:fillRect/>
          </a:stretch>
        </p:blipFill>
        <p:spPr bwMode="auto">
          <a:xfrm>
            <a:off x="6782937" y="2765934"/>
            <a:ext cx="2238233" cy="1985377"/>
          </a:xfrm>
          <a:prstGeom prst="rect">
            <a:avLst/>
          </a:prstGeom>
          <a:noFill/>
          <a:ln w="9525">
            <a:noFill/>
            <a:miter lim="800000"/>
            <a:headEnd/>
            <a:tailEnd/>
          </a:ln>
        </p:spPr>
      </p:pic>
    </p:spTree>
    <p:extLst>
      <p:ext uri="{BB962C8B-B14F-4D97-AF65-F5344CB8AC3E}">
        <p14:creationId xmlns:p14="http://schemas.microsoft.com/office/powerpoint/2010/main" xmlns="" val="2859052648"/>
      </p:ext>
    </p:extLst>
  </p:cSld>
  <p:clrMapOvr>
    <a:masterClrMapping/>
  </p:clrMapOvr>
  <p:transition spd="slow">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3718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439046" y="468877"/>
            <a:ext cx="8264378"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DIRECCION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2" name="11 Rectángulo"/>
          <p:cNvSpPr/>
          <p:nvPr/>
        </p:nvSpPr>
        <p:spPr>
          <a:xfrm>
            <a:off x="267286" y="1533049"/>
            <a:ext cx="8532253" cy="2677656"/>
          </a:xfrm>
          <a:prstGeom prst="rect">
            <a:avLst/>
          </a:prstGeom>
        </p:spPr>
        <p:txBody>
          <a:bodyPr wrap="square">
            <a:spAutoFit/>
          </a:bodyPr>
          <a:lstStyle/>
          <a:p>
            <a:pPr>
              <a:buFont typeface="Arial" pitchFamily="34" charset="0"/>
              <a:buChar char="•"/>
            </a:pPr>
            <a:r>
              <a:rPr lang="en-US" sz="2400" b="1" dirty="0" smtClean="0">
                <a:latin typeface="Arial" panose="020B0604020202020204" pitchFamily="34" charset="0"/>
                <a:cs typeface="Arial" panose="020B0604020202020204" pitchFamily="34" charset="0"/>
              </a:rPr>
              <a:t>Participacion en </a:t>
            </a:r>
            <a:r>
              <a:rPr lang="en-US" sz="2400" b="1" dirty="0" err="1" smtClean="0">
                <a:latin typeface="Arial" panose="020B0604020202020204" pitchFamily="34" charset="0"/>
                <a:cs typeface="Arial" panose="020B0604020202020204" pitchFamily="34" charset="0"/>
              </a:rPr>
              <a:t>las</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Brigadas</a:t>
            </a:r>
            <a:r>
              <a:rPr lang="en-US" sz="2400" b="1" dirty="0" smtClean="0">
                <a:latin typeface="Arial" panose="020B0604020202020204" pitchFamily="34" charset="0"/>
                <a:cs typeface="Arial" panose="020B0604020202020204" pitchFamily="34" charset="0"/>
              </a:rPr>
              <a:t> de  “</a:t>
            </a:r>
            <a:r>
              <a:rPr lang="en-US" sz="2400" b="1" dirty="0" err="1" smtClean="0">
                <a:latin typeface="Arial" panose="020B0604020202020204" pitchFamily="34" charset="0"/>
                <a:cs typeface="Arial" panose="020B0604020202020204" pitchFamily="34" charset="0"/>
              </a:rPr>
              <a:t>Elige</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Cuidarte</a:t>
            </a:r>
            <a:r>
              <a:rPr lang="en-US" sz="2400" b="1" dirty="0" smtClean="0">
                <a:latin typeface="Arial" panose="020B0604020202020204" pitchFamily="34" charset="0"/>
                <a:cs typeface="Arial" panose="020B0604020202020204" pitchFamily="34" charset="0"/>
              </a:rPr>
              <a:t>” con </a:t>
            </a:r>
            <a:r>
              <a:rPr lang="en-US" sz="2400" b="1" dirty="0" err="1" smtClean="0">
                <a:latin typeface="Arial" panose="020B0604020202020204" pitchFamily="34" charset="0"/>
                <a:cs typeface="Arial" panose="020B0604020202020204" pitchFamily="34" charset="0"/>
              </a:rPr>
              <a:t>Bolsa</a:t>
            </a:r>
            <a:r>
              <a:rPr lang="en-US" sz="2400" b="1" dirty="0" smtClean="0">
                <a:latin typeface="Arial" panose="020B0604020202020204" pitchFamily="34" charset="0"/>
                <a:cs typeface="Arial" panose="020B0604020202020204" pitchFamily="34" charset="0"/>
              </a:rPr>
              <a:t> de </a:t>
            </a:r>
            <a:r>
              <a:rPr lang="en-US" sz="2400" b="1" dirty="0" err="1" smtClean="0">
                <a:latin typeface="Arial" panose="020B0604020202020204" pitchFamily="34" charset="0"/>
                <a:cs typeface="Arial" panose="020B0604020202020204" pitchFamily="34" charset="0"/>
              </a:rPr>
              <a:t>Trabajo</a:t>
            </a:r>
            <a:r>
              <a:rPr lang="en-US" sz="2400" b="1" dirty="0" smtClean="0">
                <a:latin typeface="Arial" panose="020B0604020202020204" pitchFamily="34" charset="0"/>
                <a:cs typeface="Arial" panose="020B0604020202020204" pitchFamily="34" charset="0"/>
              </a:rPr>
              <a:t>.</a:t>
            </a:r>
          </a:p>
          <a:p>
            <a:pPr algn="ctr"/>
            <a:endParaRPr lang="en-US" sz="2400" b="1"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algn="ctr">
              <a:buNone/>
            </a:pPr>
            <a:endParaRPr lang="es-ES" sz="2400" b="1" dirty="0" smtClean="0">
              <a:latin typeface="Arial" pitchFamily="34" charset="0"/>
              <a:cs typeface="Arial" pitchFamily="34" charset="0"/>
            </a:endParaRPr>
          </a:p>
          <a:p>
            <a:endParaRPr lang="es-ES" sz="2400" dirty="0" smtClean="0"/>
          </a:p>
          <a:p>
            <a:endParaRPr lang="es-MX" sz="2400" dirty="0"/>
          </a:p>
        </p:txBody>
      </p:sp>
      <p:graphicFrame>
        <p:nvGraphicFramePr>
          <p:cNvPr id="13" name="12 Tabla"/>
          <p:cNvGraphicFramePr>
            <a:graphicFrameLocks noGrp="1"/>
          </p:cNvGraphicFramePr>
          <p:nvPr>
            <p:extLst>
              <p:ext uri="{D42A27DB-BD31-4B8C-83A1-F6EECF244321}">
                <p14:modId xmlns:p14="http://schemas.microsoft.com/office/powerpoint/2010/main" xmlns="" val="2013876938"/>
              </p:ext>
            </p:extLst>
          </p:nvPr>
        </p:nvGraphicFramePr>
        <p:xfrm>
          <a:off x="439046" y="4698819"/>
          <a:ext cx="8370279" cy="1250036"/>
        </p:xfrm>
        <a:graphic>
          <a:graphicData uri="http://schemas.openxmlformats.org/drawingml/2006/table">
            <a:tbl>
              <a:tblPr/>
              <a:tblGrid>
                <a:gridCol w="3170396"/>
                <a:gridCol w="2641998"/>
                <a:gridCol w="2557885"/>
              </a:tblGrid>
              <a:tr h="630911">
                <a:tc>
                  <a:txBody>
                    <a:bodyPr/>
                    <a:lstStyle/>
                    <a:p>
                      <a:pPr algn="ctr" fontAlgn="b"/>
                      <a:r>
                        <a:rPr lang="es-MX" sz="2000" b="1" i="0" u="none" strike="noStrike" dirty="0">
                          <a:solidFill>
                            <a:srgbClr val="000000"/>
                          </a:solidFill>
                          <a:latin typeface="Arial" pitchFamily="34" charset="0"/>
                          <a:cs typeface="Arial" pitchFamily="34" charset="0"/>
                        </a:rPr>
                        <a:t>FECHA </a:t>
                      </a: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2000" b="1" i="0" u="none" strike="noStrike" dirty="0">
                          <a:solidFill>
                            <a:srgbClr val="000000"/>
                          </a:solidFill>
                          <a:latin typeface="Arial" pitchFamily="34" charset="0"/>
                          <a:cs typeface="Arial" pitchFamily="34" charset="0"/>
                        </a:rPr>
                        <a:t>PERSONAS ATENDIDAS</a:t>
                      </a: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000" b="1" i="0" u="none" strike="noStrike" dirty="0" smtClean="0">
                          <a:solidFill>
                            <a:srgbClr val="000000"/>
                          </a:solidFill>
                          <a:latin typeface="Arial" pitchFamily="34" charset="0"/>
                          <a:cs typeface="Arial" pitchFamily="34" charset="0"/>
                        </a:rPr>
                        <a:t>COLONIAS</a:t>
                      </a:r>
                      <a:r>
                        <a:rPr lang="es-ES" sz="2000" b="1" i="0" u="none" strike="noStrike" baseline="0" dirty="0" smtClean="0">
                          <a:solidFill>
                            <a:srgbClr val="000000"/>
                          </a:solidFill>
                          <a:latin typeface="Arial" pitchFamily="34" charset="0"/>
                          <a:cs typeface="Arial" pitchFamily="34" charset="0"/>
                        </a:rPr>
                        <a:t> VISITADAS</a:t>
                      </a:r>
                      <a:endParaRPr lang="es-MX" sz="20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5680">
                <a:tc>
                  <a:txBody>
                    <a:bodyPr/>
                    <a:lstStyle/>
                    <a:p>
                      <a:pPr algn="ctr" fontAlgn="b"/>
                      <a:r>
                        <a:rPr lang="es-ES" sz="2000" b="0" i="0" u="none" strike="noStrike" dirty="0" smtClean="0">
                          <a:solidFill>
                            <a:srgbClr val="000000"/>
                          </a:solidFill>
                          <a:latin typeface="Arial" pitchFamily="34" charset="0"/>
                          <a:cs typeface="Arial" pitchFamily="34" charset="0"/>
                        </a:rPr>
                        <a:t> 26</a:t>
                      </a:r>
                      <a:r>
                        <a:rPr lang="es-ES" sz="2000" b="0" i="0" u="none" strike="noStrike" baseline="0" dirty="0" smtClean="0">
                          <a:solidFill>
                            <a:srgbClr val="000000"/>
                          </a:solidFill>
                          <a:latin typeface="Arial" pitchFamily="34" charset="0"/>
                          <a:cs typeface="Arial" pitchFamily="34" charset="0"/>
                        </a:rPr>
                        <a:t> de Agosto a 26 de Septiembre de 2014</a:t>
                      </a:r>
                      <a:endParaRPr lang="es-MX" sz="2000" b="0"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000" b="0" i="0" u="none" strike="noStrike" dirty="0" smtClean="0">
                          <a:solidFill>
                            <a:srgbClr val="000000"/>
                          </a:solidFill>
                          <a:latin typeface="Arial" pitchFamily="34" charset="0"/>
                          <a:cs typeface="Arial" pitchFamily="34" charset="0"/>
                        </a:rPr>
                        <a:t>287</a:t>
                      </a:r>
                      <a:endParaRPr lang="es-MX" sz="2000" b="0"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000" b="0" i="0" u="none" strike="noStrike" dirty="0" smtClean="0">
                          <a:solidFill>
                            <a:srgbClr val="000000"/>
                          </a:solidFill>
                          <a:latin typeface="Arial" pitchFamily="34" charset="0"/>
                          <a:cs typeface="Arial" pitchFamily="34" charset="0"/>
                        </a:rPr>
                        <a:t>23</a:t>
                      </a:r>
                      <a:endParaRPr lang="es-MX" sz="2000" b="0"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8" name="17 Imagen" descr="C:\Documents and Settings\Usuario\Escritorio\IMG_20140903_153611.jpg"/>
          <p:cNvPicPr/>
          <p:nvPr/>
        </p:nvPicPr>
        <p:blipFill>
          <a:blip r:embed="rId2" cstate="print"/>
          <a:srcRect/>
          <a:stretch>
            <a:fillRect/>
          </a:stretch>
        </p:blipFill>
        <p:spPr bwMode="auto">
          <a:xfrm>
            <a:off x="358433" y="2535656"/>
            <a:ext cx="2075278" cy="1965375"/>
          </a:xfrm>
          <a:prstGeom prst="rect">
            <a:avLst/>
          </a:prstGeom>
          <a:noFill/>
          <a:ln w="9525">
            <a:noFill/>
            <a:miter lim="800000"/>
            <a:headEnd/>
            <a:tailEnd/>
          </a:ln>
        </p:spPr>
      </p:pic>
      <p:pic>
        <p:nvPicPr>
          <p:cNvPr id="19" name="18 Imagen" descr="C:\Documents and Settings\Usuario\Escritorio\IMG-20140917-WA0000.jpg"/>
          <p:cNvPicPr/>
          <p:nvPr/>
        </p:nvPicPr>
        <p:blipFill>
          <a:blip r:embed="rId3" cstate="print"/>
          <a:srcRect/>
          <a:stretch>
            <a:fillRect/>
          </a:stretch>
        </p:blipFill>
        <p:spPr bwMode="auto">
          <a:xfrm>
            <a:off x="2482048" y="2556758"/>
            <a:ext cx="2094987" cy="1944273"/>
          </a:xfrm>
          <a:prstGeom prst="rect">
            <a:avLst/>
          </a:prstGeom>
          <a:noFill/>
          <a:ln w="9525">
            <a:noFill/>
            <a:miter lim="800000"/>
            <a:headEnd/>
            <a:tailEnd/>
          </a:ln>
        </p:spPr>
      </p:pic>
      <p:pic>
        <p:nvPicPr>
          <p:cNvPr id="20" name="19 Imagen" descr="C:\Documents and Settings\Usuario\Escritorio\IMG-20140915-WA0001.jpg"/>
          <p:cNvPicPr/>
          <p:nvPr/>
        </p:nvPicPr>
        <p:blipFill>
          <a:blip r:embed="rId4" cstate="print"/>
          <a:srcRect/>
          <a:stretch>
            <a:fillRect/>
          </a:stretch>
        </p:blipFill>
        <p:spPr bwMode="auto">
          <a:xfrm>
            <a:off x="4713281" y="2575850"/>
            <a:ext cx="2108835" cy="1936049"/>
          </a:xfrm>
          <a:prstGeom prst="rect">
            <a:avLst/>
          </a:prstGeom>
          <a:noFill/>
          <a:ln w="9525">
            <a:noFill/>
            <a:miter lim="800000"/>
            <a:headEnd/>
            <a:tailEnd/>
          </a:ln>
        </p:spPr>
      </p:pic>
      <p:pic>
        <p:nvPicPr>
          <p:cNvPr id="21" name="20 Imagen" descr="C:\Documents and Settings\Usuario\Escritorio\IMG-20140905-WA0006.jpg"/>
          <p:cNvPicPr/>
          <p:nvPr/>
        </p:nvPicPr>
        <p:blipFill>
          <a:blip r:embed="rId5" cstate="print"/>
          <a:srcRect/>
          <a:stretch>
            <a:fillRect/>
          </a:stretch>
        </p:blipFill>
        <p:spPr bwMode="auto">
          <a:xfrm>
            <a:off x="6907129" y="2535656"/>
            <a:ext cx="2080040" cy="1923171"/>
          </a:xfrm>
          <a:prstGeom prst="rect">
            <a:avLst/>
          </a:prstGeom>
          <a:noFill/>
          <a:ln w="9525">
            <a:noFill/>
            <a:miter lim="800000"/>
            <a:headEnd/>
            <a:tailEnd/>
          </a:ln>
        </p:spPr>
      </p:pic>
    </p:spTree>
    <p:extLst>
      <p:ext uri="{BB962C8B-B14F-4D97-AF65-F5344CB8AC3E}">
        <p14:creationId xmlns:p14="http://schemas.microsoft.com/office/powerpoint/2010/main" xmlns="" val="3739417505"/>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3"/>
          <p:cNvSpPr txBox="1"/>
          <p:nvPr/>
        </p:nvSpPr>
        <p:spPr>
          <a:xfrm>
            <a:off x="303718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439046" y="468877"/>
            <a:ext cx="8264378"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DIRECCION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2" name="11 Rectángulo"/>
          <p:cNvSpPr/>
          <p:nvPr/>
        </p:nvSpPr>
        <p:spPr>
          <a:xfrm>
            <a:off x="323557" y="1336102"/>
            <a:ext cx="8532253" cy="2677656"/>
          </a:xfrm>
          <a:prstGeom prst="rect">
            <a:avLst/>
          </a:prstGeom>
        </p:spPr>
        <p:txBody>
          <a:bodyPr wrap="square">
            <a:spAutoFit/>
          </a:bodyPr>
          <a:lstStyle/>
          <a:p>
            <a:pPr algn="ctr"/>
            <a:r>
              <a:rPr lang="en-US" sz="2400" b="1" dirty="0" smtClean="0">
                <a:latin typeface="Arial" panose="020B0604020202020204" pitchFamily="34" charset="0"/>
                <a:cs typeface="Arial" panose="020B0604020202020204" pitchFamily="34" charset="0"/>
              </a:rPr>
              <a:t>Brigada: Ciudad de Confianza. (Feria de Empleo)</a:t>
            </a:r>
          </a:p>
          <a:p>
            <a:r>
              <a:rPr lang="en-US" sz="2400" b="1" dirty="0" smtClean="0">
                <a:latin typeface="Arial" panose="020B0604020202020204" pitchFamily="34" charset="0"/>
                <a:cs typeface="Arial" panose="020B0604020202020204" pitchFamily="34" charset="0"/>
              </a:rPr>
              <a:t> </a:t>
            </a:r>
          </a:p>
          <a:p>
            <a:endParaRPr lang="en-US" sz="2400" b="1"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algn="ctr">
              <a:buNone/>
            </a:pPr>
            <a:endParaRPr lang="es-ES" sz="2400" b="1" dirty="0" smtClean="0">
              <a:latin typeface="Arial" pitchFamily="34" charset="0"/>
              <a:cs typeface="Arial" pitchFamily="34" charset="0"/>
            </a:endParaRPr>
          </a:p>
          <a:p>
            <a:endParaRPr lang="es-ES" sz="2400" dirty="0" smtClean="0"/>
          </a:p>
          <a:p>
            <a:endParaRPr lang="es-MX" sz="2400" dirty="0"/>
          </a:p>
        </p:txBody>
      </p:sp>
      <p:graphicFrame>
        <p:nvGraphicFramePr>
          <p:cNvPr id="13" name="12 Tabla"/>
          <p:cNvGraphicFramePr>
            <a:graphicFrameLocks noGrp="1"/>
          </p:cNvGraphicFramePr>
          <p:nvPr>
            <p:extLst>
              <p:ext uri="{D42A27DB-BD31-4B8C-83A1-F6EECF244321}">
                <p14:modId xmlns:p14="http://schemas.microsoft.com/office/powerpoint/2010/main" xmlns="" val="2039279064"/>
              </p:ext>
            </p:extLst>
          </p:nvPr>
        </p:nvGraphicFramePr>
        <p:xfrm>
          <a:off x="1078174" y="4304714"/>
          <a:ext cx="6908857" cy="1666501"/>
        </p:xfrm>
        <a:graphic>
          <a:graphicData uri="http://schemas.openxmlformats.org/drawingml/2006/table">
            <a:tbl>
              <a:tblPr/>
              <a:tblGrid>
                <a:gridCol w="1295848"/>
                <a:gridCol w="1266092"/>
                <a:gridCol w="1617785"/>
                <a:gridCol w="1674055"/>
                <a:gridCol w="1055077"/>
              </a:tblGrid>
              <a:tr h="925090">
                <a:tc>
                  <a:txBody>
                    <a:bodyPr/>
                    <a:lstStyle/>
                    <a:p>
                      <a:pPr algn="ctr" fontAlgn="b"/>
                      <a:r>
                        <a:rPr lang="es-ES" sz="1700" b="1" i="0" u="none" strike="noStrike" dirty="0" smtClean="0">
                          <a:solidFill>
                            <a:srgbClr val="000000"/>
                          </a:solidFill>
                          <a:latin typeface="Arial" pitchFamily="34" charset="0"/>
                          <a:cs typeface="Arial" pitchFamily="34" charset="0"/>
                        </a:rPr>
                        <a:t>Fecha</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Asistencia</a:t>
                      </a:r>
                      <a:r>
                        <a:rPr lang="es-ES" sz="1700" b="1" i="0" u="none" strike="noStrike" baseline="0" dirty="0" smtClean="0">
                          <a:solidFill>
                            <a:srgbClr val="000000"/>
                          </a:solidFill>
                          <a:latin typeface="Arial" pitchFamily="34" charset="0"/>
                          <a:cs typeface="Arial" pitchFamily="34" charset="0"/>
                        </a:rPr>
                        <a:t> Ciudadana</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Total Empresas</a:t>
                      </a:r>
                      <a:r>
                        <a:rPr lang="es-ES" sz="1700" b="1" i="0" u="none" strike="noStrike" baseline="0" dirty="0" smtClean="0">
                          <a:solidFill>
                            <a:srgbClr val="000000"/>
                          </a:solidFill>
                          <a:latin typeface="Arial" pitchFamily="34" charset="0"/>
                          <a:cs typeface="Arial" pitchFamily="34" charset="0"/>
                        </a:rPr>
                        <a:t> Participantes</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Empresas</a:t>
                      </a:r>
                      <a:r>
                        <a:rPr lang="es-ES" sz="1700" b="1" i="0" u="none" strike="noStrike" baseline="0" dirty="0" smtClean="0">
                          <a:solidFill>
                            <a:srgbClr val="000000"/>
                          </a:solidFill>
                          <a:latin typeface="Arial" pitchFamily="34" charset="0"/>
                          <a:cs typeface="Arial" pitchFamily="34" charset="0"/>
                        </a:rPr>
                        <a:t> que participaron por primera vez</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Vacantes</a:t>
                      </a:r>
                      <a:r>
                        <a:rPr lang="es-ES" sz="1700" b="1" i="0" u="none" strike="noStrike" baseline="0" dirty="0" smtClean="0">
                          <a:solidFill>
                            <a:srgbClr val="000000"/>
                          </a:solidFill>
                          <a:latin typeface="Arial" pitchFamily="34" charset="0"/>
                          <a:cs typeface="Arial" pitchFamily="34" charset="0"/>
                        </a:rPr>
                        <a:t> Ofrecidas</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41411">
                <a:tc>
                  <a:txBody>
                    <a:bodyPr/>
                    <a:lstStyle/>
                    <a:p>
                      <a:pPr algn="ctr" fontAlgn="b"/>
                      <a:r>
                        <a:rPr lang="es-ES" sz="1700" b="1" i="0" u="none" strike="noStrike" dirty="0" smtClean="0">
                          <a:solidFill>
                            <a:srgbClr val="000000"/>
                          </a:solidFill>
                          <a:latin typeface="Arial" pitchFamily="34" charset="0"/>
                          <a:cs typeface="Arial" pitchFamily="34" charset="0"/>
                        </a:rPr>
                        <a:t>9</a:t>
                      </a:r>
                      <a:r>
                        <a:rPr lang="es-ES" sz="1700" b="1" i="0" u="none" strike="noStrike" baseline="0" dirty="0" smtClean="0">
                          <a:solidFill>
                            <a:srgbClr val="000000"/>
                          </a:solidFill>
                          <a:latin typeface="Arial" pitchFamily="34" charset="0"/>
                          <a:cs typeface="Arial" pitchFamily="34" charset="0"/>
                        </a:rPr>
                        <a:t> de Septiembre</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663</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52</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8</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700" b="1" i="0" u="none" strike="noStrike" dirty="0" smtClean="0">
                          <a:solidFill>
                            <a:srgbClr val="000000"/>
                          </a:solidFill>
                          <a:latin typeface="Arial" pitchFamily="34" charset="0"/>
                          <a:cs typeface="Arial" pitchFamily="34" charset="0"/>
                        </a:rPr>
                        <a:t>1486</a:t>
                      </a:r>
                      <a:endParaRPr lang="es-MX" sz="17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4" name="13 Imagen" descr="C:\Documents and Settings\Usuario\Escritorio\IMG_7304-590x393.jpg"/>
          <p:cNvPicPr/>
          <p:nvPr/>
        </p:nvPicPr>
        <p:blipFill>
          <a:blip r:embed="rId2" cstate="print"/>
          <a:srcRect/>
          <a:stretch>
            <a:fillRect/>
          </a:stretch>
        </p:blipFill>
        <p:spPr bwMode="auto">
          <a:xfrm>
            <a:off x="336525" y="1827261"/>
            <a:ext cx="1971675" cy="2350844"/>
          </a:xfrm>
          <a:prstGeom prst="rect">
            <a:avLst/>
          </a:prstGeom>
          <a:noFill/>
          <a:ln w="9525">
            <a:noFill/>
            <a:miter lim="800000"/>
            <a:headEnd/>
            <a:tailEnd/>
          </a:ln>
        </p:spPr>
      </p:pic>
      <p:pic>
        <p:nvPicPr>
          <p:cNvPr id="15" name="14 Imagen" descr="C:\Documents and Settings\Usuario\Escritorio\IMG_7312-590x393.jpg"/>
          <p:cNvPicPr/>
          <p:nvPr/>
        </p:nvPicPr>
        <p:blipFill>
          <a:blip r:embed="rId3" cstate="print"/>
          <a:srcRect/>
          <a:stretch>
            <a:fillRect/>
          </a:stretch>
        </p:blipFill>
        <p:spPr bwMode="auto">
          <a:xfrm>
            <a:off x="2394512" y="1813193"/>
            <a:ext cx="1952406" cy="2336776"/>
          </a:xfrm>
          <a:prstGeom prst="rect">
            <a:avLst/>
          </a:prstGeom>
          <a:noFill/>
          <a:ln w="9525">
            <a:noFill/>
            <a:miter lim="800000"/>
            <a:headEnd/>
            <a:tailEnd/>
          </a:ln>
        </p:spPr>
      </p:pic>
      <p:pic>
        <p:nvPicPr>
          <p:cNvPr id="16" name="15 Imagen" descr="C:\Documents and Settings\Usuario\Escritorio\IMG_73591-590x393.jpg"/>
          <p:cNvPicPr/>
          <p:nvPr/>
        </p:nvPicPr>
        <p:blipFill>
          <a:blip r:embed="rId4" cstate="print"/>
          <a:srcRect/>
          <a:stretch>
            <a:fillRect/>
          </a:stretch>
        </p:blipFill>
        <p:spPr bwMode="auto">
          <a:xfrm>
            <a:off x="4462462" y="1827262"/>
            <a:ext cx="1924271" cy="2294572"/>
          </a:xfrm>
          <a:prstGeom prst="rect">
            <a:avLst/>
          </a:prstGeom>
          <a:noFill/>
          <a:ln w="9525">
            <a:noFill/>
            <a:miter lim="800000"/>
            <a:headEnd/>
            <a:tailEnd/>
          </a:ln>
        </p:spPr>
      </p:pic>
      <p:pic>
        <p:nvPicPr>
          <p:cNvPr id="17" name="16 Imagen" descr="C:\Documents and Settings\Usuario\Escritorio\IMG_7379-590x393.jpg"/>
          <p:cNvPicPr/>
          <p:nvPr/>
        </p:nvPicPr>
        <p:blipFill>
          <a:blip r:embed="rId5" cstate="print"/>
          <a:srcRect/>
          <a:stretch>
            <a:fillRect/>
          </a:stretch>
        </p:blipFill>
        <p:spPr bwMode="auto">
          <a:xfrm>
            <a:off x="6493193" y="1832022"/>
            <a:ext cx="1919288" cy="2303879"/>
          </a:xfrm>
          <a:prstGeom prst="rect">
            <a:avLst/>
          </a:prstGeom>
          <a:noFill/>
          <a:ln w="9525">
            <a:noFill/>
            <a:miter lim="800000"/>
            <a:headEnd/>
            <a:tailEnd/>
          </a:ln>
        </p:spPr>
      </p:pic>
    </p:spTree>
    <p:extLst>
      <p:ext uri="{BB962C8B-B14F-4D97-AF65-F5344CB8AC3E}">
        <p14:creationId xmlns:p14="http://schemas.microsoft.com/office/powerpoint/2010/main" xmlns="" val="3028525311"/>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306924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1" name="CuadroTexto 3"/>
          <p:cNvSpPr txBox="1"/>
          <p:nvPr/>
        </p:nvSpPr>
        <p:spPr>
          <a:xfrm>
            <a:off x="439046" y="468877"/>
            <a:ext cx="8264378"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DIRECCION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12"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graphicFrame>
        <p:nvGraphicFramePr>
          <p:cNvPr id="13" name="12 Tabla"/>
          <p:cNvGraphicFramePr>
            <a:graphicFrameLocks noGrp="1"/>
          </p:cNvGraphicFramePr>
          <p:nvPr>
            <p:extLst>
              <p:ext uri="{D42A27DB-BD31-4B8C-83A1-F6EECF244321}">
                <p14:modId xmlns:p14="http://schemas.microsoft.com/office/powerpoint/2010/main" xmlns="" val="2164192130"/>
              </p:ext>
            </p:extLst>
          </p:nvPr>
        </p:nvGraphicFramePr>
        <p:xfrm>
          <a:off x="534573" y="3917533"/>
          <a:ext cx="8088922" cy="1097282"/>
        </p:xfrm>
        <a:graphic>
          <a:graphicData uri="http://schemas.openxmlformats.org/drawingml/2006/table">
            <a:tbl>
              <a:tblPr/>
              <a:tblGrid>
                <a:gridCol w="2649004"/>
                <a:gridCol w="2719959"/>
                <a:gridCol w="2719959"/>
              </a:tblGrid>
              <a:tr h="590623">
                <a:tc>
                  <a:txBody>
                    <a:bodyPr/>
                    <a:lstStyle/>
                    <a:p>
                      <a:pPr algn="ctr" fontAlgn="b"/>
                      <a:r>
                        <a:rPr lang="es-ES" sz="1800" b="1" i="0" u="none" strike="noStrike" dirty="0" smtClean="0">
                          <a:solidFill>
                            <a:srgbClr val="000000"/>
                          </a:solidFill>
                          <a:latin typeface="Arial" pitchFamily="34" charset="0"/>
                          <a:cs typeface="Arial" pitchFamily="34" charset="0"/>
                        </a:rPr>
                        <a:t>Fecha</a:t>
                      </a:r>
                      <a:endParaRPr lang="es-MX" sz="18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rgbClr val="000000"/>
                          </a:solidFill>
                          <a:latin typeface="Arial" pitchFamily="34" charset="0"/>
                          <a:cs typeface="Arial" pitchFamily="34" charset="0"/>
                        </a:rPr>
                        <a:t>Personas Atendidas</a:t>
                      </a:r>
                      <a:endParaRPr lang="es-MX" sz="18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rgbClr val="000000"/>
                          </a:solidFill>
                          <a:latin typeface="Arial" pitchFamily="34" charset="0"/>
                          <a:cs typeface="Arial" pitchFamily="34" charset="0"/>
                        </a:rPr>
                        <a:t>Beneficiados</a:t>
                      </a:r>
                      <a:r>
                        <a:rPr lang="es-ES" sz="1800" b="1" i="0" u="none" strike="noStrike" baseline="0" dirty="0" smtClean="0">
                          <a:solidFill>
                            <a:srgbClr val="000000"/>
                          </a:solidFill>
                          <a:latin typeface="Arial" pitchFamily="34" charset="0"/>
                          <a:cs typeface="Arial" pitchFamily="34" charset="0"/>
                        </a:rPr>
                        <a:t> del Programa</a:t>
                      </a:r>
                      <a:endParaRPr lang="es-MX" sz="18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6659">
                <a:tc>
                  <a:txBody>
                    <a:bodyPr/>
                    <a:lstStyle/>
                    <a:p>
                      <a:pPr algn="ctr" fontAlgn="b"/>
                      <a:r>
                        <a:rPr lang="es-ES" sz="1800" b="1" i="0" u="none" strike="noStrike" dirty="0" smtClean="0">
                          <a:solidFill>
                            <a:srgbClr val="000000"/>
                          </a:solidFill>
                          <a:latin typeface="Arial" pitchFamily="34" charset="0"/>
                          <a:cs typeface="Arial" pitchFamily="34" charset="0"/>
                        </a:rPr>
                        <a:t>9</a:t>
                      </a:r>
                      <a:r>
                        <a:rPr lang="es-ES" sz="1800" b="1" i="0" u="none" strike="noStrike" baseline="0" dirty="0" smtClean="0">
                          <a:solidFill>
                            <a:srgbClr val="000000"/>
                          </a:solidFill>
                          <a:latin typeface="Arial" pitchFamily="34" charset="0"/>
                          <a:cs typeface="Arial" pitchFamily="34" charset="0"/>
                        </a:rPr>
                        <a:t> de Septiembre</a:t>
                      </a:r>
                      <a:endParaRPr lang="es-MX" sz="18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rgbClr val="000000"/>
                          </a:solidFill>
                          <a:latin typeface="Arial" pitchFamily="34" charset="0"/>
                          <a:cs typeface="Arial" pitchFamily="34" charset="0"/>
                        </a:rPr>
                        <a:t>110</a:t>
                      </a:r>
                      <a:endParaRPr lang="es-MX" sz="18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smtClean="0">
                          <a:solidFill>
                            <a:srgbClr val="000000"/>
                          </a:solidFill>
                          <a:latin typeface="Arial" pitchFamily="34" charset="0"/>
                          <a:cs typeface="Arial" pitchFamily="34" charset="0"/>
                        </a:rPr>
                        <a:t>98</a:t>
                      </a:r>
                      <a:endParaRPr lang="es-MX" sz="1800" b="1" i="0" u="none" strike="noStrike" dirty="0">
                        <a:solidFill>
                          <a:srgbClr val="000000"/>
                        </a:solidFill>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 name="13 Rectángulo"/>
          <p:cNvSpPr/>
          <p:nvPr/>
        </p:nvSpPr>
        <p:spPr>
          <a:xfrm>
            <a:off x="267286" y="1301037"/>
            <a:ext cx="8532253" cy="2308324"/>
          </a:xfrm>
          <a:prstGeom prst="rect">
            <a:avLst/>
          </a:prstGeom>
        </p:spPr>
        <p:txBody>
          <a:bodyPr wrap="square">
            <a:spAutoFit/>
          </a:bodyPr>
          <a:lstStyle/>
          <a:p>
            <a:pPr algn="ctr"/>
            <a:r>
              <a:rPr lang="en-US" sz="2400" b="1" dirty="0" smtClean="0">
                <a:latin typeface="Arial" panose="020B0604020202020204" pitchFamily="34" charset="0"/>
                <a:cs typeface="Arial" panose="020B0604020202020204" pitchFamily="34" charset="0"/>
              </a:rPr>
              <a:t>Programa de Testamentos Gratutitos</a:t>
            </a:r>
          </a:p>
          <a:p>
            <a:endParaRPr lang="en-US" sz="2400" b="1"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algn="ctr">
              <a:buNone/>
            </a:pPr>
            <a:endParaRPr lang="es-ES" sz="2400" b="1" dirty="0" smtClean="0">
              <a:latin typeface="Arial" pitchFamily="34" charset="0"/>
              <a:cs typeface="Arial" pitchFamily="34" charset="0"/>
            </a:endParaRPr>
          </a:p>
          <a:p>
            <a:endParaRPr lang="es-ES" sz="2400" dirty="0" smtClean="0"/>
          </a:p>
          <a:p>
            <a:endParaRPr lang="es-MX" sz="2400" dirty="0"/>
          </a:p>
        </p:txBody>
      </p:sp>
      <p:pic>
        <p:nvPicPr>
          <p:cNvPr id="15" name="14 Imagen" descr="C:\Documents and Settings\Usuario\Escritorio\IMG_7390-590x393.jpg"/>
          <p:cNvPicPr/>
          <p:nvPr/>
        </p:nvPicPr>
        <p:blipFill>
          <a:blip r:embed="rId2" cstate="print"/>
          <a:srcRect/>
          <a:stretch>
            <a:fillRect/>
          </a:stretch>
        </p:blipFill>
        <p:spPr bwMode="auto">
          <a:xfrm>
            <a:off x="531128" y="1826390"/>
            <a:ext cx="1870878" cy="2115502"/>
          </a:xfrm>
          <a:prstGeom prst="rect">
            <a:avLst/>
          </a:prstGeom>
          <a:noFill/>
          <a:ln w="9525">
            <a:noFill/>
            <a:miter lim="800000"/>
            <a:headEnd/>
            <a:tailEnd/>
          </a:ln>
        </p:spPr>
      </p:pic>
      <p:pic>
        <p:nvPicPr>
          <p:cNvPr id="16" name="15 Imagen" descr="C:\Documents and Settings\Usuario\Escritorio\IMG_7396-590x393.jpg"/>
          <p:cNvPicPr/>
          <p:nvPr/>
        </p:nvPicPr>
        <p:blipFill>
          <a:blip r:embed="rId3" cstate="print"/>
          <a:srcRect/>
          <a:stretch>
            <a:fillRect/>
          </a:stretch>
        </p:blipFill>
        <p:spPr bwMode="auto">
          <a:xfrm>
            <a:off x="2534384" y="1873102"/>
            <a:ext cx="3978958" cy="2110153"/>
          </a:xfrm>
          <a:prstGeom prst="rect">
            <a:avLst/>
          </a:prstGeom>
          <a:noFill/>
          <a:ln w="9525">
            <a:noFill/>
            <a:miter lim="800000"/>
            <a:headEnd/>
            <a:tailEnd/>
          </a:ln>
        </p:spPr>
      </p:pic>
      <p:pic>
        <p:nvPicPr>
          <p:cNvPr id="17" name="16 Imagen" descr="C:\Documents and Settings\Usuario\Escritorio\IMG-20141001-WA0004.jpg"/>
          <p:cNvPicPr/>
          <p:nvPr/>
        </p:nvPicPr>
        <p:blipFill>
          <a:blip r:embed="rId4" cstate="print"/>
          <a:srcRect/>
          <a:stretch>
            <a:fillRect/>
          </a:stretch>
        </p:blipFill>
        <p:spPr bwMode="auto">
          <a:xfrm>
            <a:off x="6646460" y="1886750"/>
            <a:ext cx="1991103" cy="2138289"/>
          </a:xfrm>
          <a:prstGeom prst="rect">
            <a:avLst/>
          </a:prstGeom>
          <a:noFill/>
          <a:ln w="9525">
            <a:noFill/>
            <a:miter lim="800000"/>
            <a:headEnd/>
            <a:tailEnd/>
          </a:ln>
        </p:spPr>
      </p:pic>
      <p:sp>
        <p:nvSpPr>
          <p:cNvPr id="18" name="17 Rectángulo"/>
          <p:cNvSpPr/>
          <p:nvPr/>
        </p:nvSpPr>
        <p:spPr>
          <a:xfrm>
            <a:off x="310502" y="4930672"/>
            <a:ext cx="8532253" cy="3108543"/>
          </a:xfrm>
          <a:prstGeom prst="rect">
            <a:avLst/>
          </a:prstGeom>
        </p:spPr>
        <p:txBody>
          <a:bodyPr wrap="square">
            <a:spAutoFit/>
          </a:bodyPr>
          <a:lstStyle/>
          <a:p>
            <a:pPr algn="just"/>
            <a:r>
              <a:rPr lang="en-US" sz="16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Tambien se incluyó en esta Brigada dos modulos de informacion de Servicios de Agua y Drenaje de Monterrey y Comision Federal de Electricidad, donde se dieron asesorias para convenios de pago por recibos atrasados. </a:t>
            </a:r>
          </a:p>
          <a:p>
            <a:pPr algn="just"/>
            <a:endParaRPr lang="en-US" sz="2000" dirty="0" smtClean="0">
              <a:latin typeface="Arial" panose="020B0604020202020204" pitchFamily="34" charset="0"/>
              <a:cs typeface="Arial" panose="020B0604020202020204" pitchFamily="34" charset="0"/>
            </a:endParaRPr>
          </a:p>
          <a:p>
            <a:pPr>
              <a:buNone/>
            </a:pPr>
            <a:endParaRPr lang="en-US" sz="2400" dirty="0" smtClean="0">
              <a:latin typeface="Arial" panose="020B0604020202020204" pitchFamily="34" charset="0"/>
              <a:cs typeface="Arial" panose="020B0604020202020204" pitchFamily="34" charset="0"/>
            </a:endParaRPr>
          </a:p>
          <a:p>
            <a:pPr algn="ctr">
              <a:buNone/>
            </a:pPr>
            <a:endParaRPr lang="es-ES" sz="2400" b="1" dirty="0" smtClean="0">
              <a:latin typeface="Arial" pitchFamily="34" charset="0"/>
              <a:cs typeface="Arial" pitchFamily="34" charset="0"/>
            </a:endParaRPr>
          </a:p>
          <a:p>
            <a:endParaRPr lang="es-ES" sz="2400" dirty="0" smtClean="0"/>
          </a:p>
          <a:p>
            <a:endParaRPr lang="es-MX" sz="2400" dirty="0"/>
          </a:p>
        </p:txBody>
      </p:sp>
    </p:spTree>
    <p:extLst>
      <p:ext uri="{BB962C8B-B14F-4D97-AF65-F5344CB8AC3E}">
        <p14:creationId xmlns:p14="http://schemas.microsoft.com/office/powerpoint/2010/main" xmlns="" val="19777178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56136" y="1432404"/>
            <a:ext cx="8532253" cy="1200329"/>
          </a:xfrm>
          <a:prstGeom prst="rect">
            <a:avLst/>
          </a:prstGeom>
        </p:spPr>
        <p:txBody>
          <a:bodyPr wrap="square">
            <a:spAutoFit/>
          </a:bodyPr>
          <a:lstStyle/>
          <a:p>
            <a:pPr algn="ctr">
              <a:buNone/>
            </a:pPr>
            <a:endParaRPr lang="en-US" sz="2400" b="1" dirty="0" smtClean="0">
              <a:latin typeface="Arial" panose="020B0604020202020204" pitchFamily="34" charset="0"/>
              <a:cs typeface="Arial" panose="020B0604020202020204" pitchFamily="34" charset="0"/>
            </a:endParaRPr>
          </a:p>
          <a:p>
            <a:pPr algn="ctr">
              <a:buNone/>
            </a:pPr>
            <a:r>
              <a:rPr lang="en-US" sz="2400" dirty="0" smtClean="0">
                <a:latin typeface="Arial" panose="020B0604020202020204" pitchFamily="34" charset="0"/>
                <a:cs typeface="Arial" panose="020B0604020202020204" pitchFamily="34" charset="0"/>
              </a:rPr>
              <a:t>    </a:t>
            </a:r>
          </a:p>
          <a:p>
            <a:pPr algn="ctr">
              <a:buNone/>
            </a:pPr>
            <a:endParaRPr lang="en-US" sz="2400" b="1" dirty="0" smtClean="0">
              <a:latin typeface="Arial" panose="020B0604020202020204" pitchFamily="34" charset="0"/>
              <a:cs typeface="Arial" panose="020B0604020202020204" pitchFamily="34" charset="0"/>
            </a:endParaRPr>
          </a:p>
        </p:txBody>
      </p:sp>
      <p:sp>
        <p:nvSpPr>
          <p:cNvPr id="7" name="6 Rectángulo"/>
          <p:cNvSpPr/>
          <p:nvPr/>
        </p:nvSpPr>
        <p:spPr>
          <a:xfrm>
            <a:off x="394561" y="1608938"/>
            <a:ext cx="8532253" cy="1938992"/>
          </a:xfrm>
          <a:prstGeom prst="rect">
            <a:avLst/>
          </a:prstGeom>
        </p:spPr>
        <p:txBody>
          <a:bodyPr wrap="square">
            <a:spAutoFit/>
          </a:bodyPr>
          <a:lstStyle/>
          <a:p>
            <a:endParaRPr lang="en-US" sz="2400" b="1" dirty="0" smtClean="0">
              <a:latin typeface="Arial" panose="020B0604020202020204" pitchFamily="34" charset="0"/>
              <a:cs typeface="Arial" panose="020B0604020202020204" pitchFamily="34" charset="0"/>
            </a:endParaRPr>
          </a:p>
          <a:p>
            <a:pPr>
              <a:buNone/>
            </a:pPr>
            <a:endParaRPr lang="en-US" sz="2400" b="1" dirty="0" smtClean="0">
              <a:latin typeface="Arial" panose="020B0604020202020204" pitchFamily="34" charset="0"/>
              <a:cs typeface="Arial" panose="020B0604020202020204" pitchFamily="34" charset="0"/>
            </a:endParaRPr>
          </a:p>
          <a:p>
            <a:pPr>
              <a:buNone/>
            </a:pPr>
            <a:endParaRPr lang="es-ES" sz="2400" b="1" dirty="0" smtClean="0">
              <a:latin typeface="Arial" pitchFamily="34" charset="0"/>
              <a:cs typeface="Arial" pitchFamily="34" charset="0"/>
            </a:endParaRPr>
          </a:p>
          <a:p>
            <a:endParaRPr lang="es-ES" sz="2400" dirty="0" smtClean="0"/>
          </a:p>
          <a:p>
            <a:endParaRPr lang="es-MX" sz="2400" dirty="0"/>
          </a:p>
        </p:txBody>
      </p:sp>
      <p:sp>
        <p:nvSpPr>
          <p:cNvPr id="8" name="7 Rectángulo"/>
          <p:cNvSpPr/>
          <p:nvPr/>
        </p:nvSpPr>
        <p:spPr>
          <a:xfrm>
            <a:off x="1182512" y="0"/>
            <a:ext cx="6744155"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444850" y="478865"/>
            <a:ext cx="8264378"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CONCERTACIÓN SOCIAL</a:t>
            </a:r>
          </a:p>
        </p:txBody>
      </p:sp>
      <p:sp>
        <p:nvSpPr>
          <p:cNvPr id="10" name="CuadroTexto 3"/>
          <p:cNvSpPr txBox="1"/>
          <p:nvPr/>
        </p:nvSpPr>
        <p:spPr>
          <a:xfrm>
            <a:off x="2176380" y="6322338"/>
            <a:ext cx="4801314"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2" name="2 Marcador de contenido"/>
          <p:cNvSpPr txBox="1">
            <a:spLocks/>
          </p:cNvSpPr>
          <p:nvPr/>
        </p:nvSpPr>
        <p:spPr>
          <a:xfrm>
            <a:off x="307462" y="1254482"/>
            <a:ext cx="8229600" cy="4525963"/>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endParaRPr lang="es-ES" sz="2800" dirty="0" smtClean="0">
              <a:latin typeface="Arial" pitchFamily="34" charset="0"/>
              <a:cs typeface="Arial"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itchFamily="34" charset="0"/>
              <a:buChar char="•"/>
              <a:tabLst/>
              <a:defRPr/>
            </a:pPr>
            <a:r>
              <a:rPr lang="es-ES" sz="2000" i="1" dirty="0" smtClean="0">
                <a:latin typeface="Arial" pitchFamily="34" charset="0"/>
                <a:cs typeface="Arial" pitchFamily="34" charset="0"/>
              </a:rPr>
              <a:t>Continuar  participando en la Brigada Elige Cuidarte en las diferentes colonias del Municipio.</a:t>
            </a:r>
          </a:p>
          <a:p>
            <a:pPr marR="0" lvl="0" algn="just" defTabSz="914400" rtl="0" eaLnBrk="1" fontAlgn="auto" latinLnBrk="0" hangingPunct="1">
              <a:lnSpc>
                <a:spcPct val="90000"/>
              </a:lnSpc>
              <a:spcBef>
                <a:spcPts val="1000"/>
              </a:spcBef>
              <a:spcAft>
                <a:spcPts val="0"/>
              </a:spcAft>
              <a:buClrTx/>
              <a:buSzTx/>
              <a:tabLst/>
              <a:defRPr/>
            </a:pPr>
            <a:endParaRPr lang="es-ES" sz="2000" i="1" dirty="0" smtClean="0">
              <a:latin typeface="Arial" pitchFamily="34" charset="0"/>
              <a:cs typeface="Arial"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itchFamily="34" charset="0"/>
              <a:buChar char="•"/>
              <a:tabLst/>
              <a:defRPr/>
            </a:pPr>
            <a:r>
              <a:rPr lang="es-ES" sz="2000" i="1" dirty="0" smtClean="0">
                <a:latin typeface="Arial" pitchFamily="34" charset="0"/>
                <a:cs typeface="Arial" pitchFamily="34" charset="0"/>
              </a:rPr>
              <a:t>Realizar una  Brigada Ciudad de Confianza para el mes de noviembre.</a:t>
            </a:r>
          </a:p>
          <a:p>
            <a:pPr marR="0" lvl="0" algn="just" defTabSz="914400" rtl="0" eaLnBrk="1" fontAlgn="auto" latinLnBrk="0" hangingPunct="1">
              <a:lnSpc>
                <a:spcPct val="90000"/>
              </a:lnSpc>
              <a:spcBef>
                <a:spcPts val="1000"/>
              </a:spcBef>
              <a:spcAft>
                <a:spcPts val="0"/>
              </a:spcAft>
              <a:buClrTx/>
              <a:buSzTx/>
              <a:tabLst/>
              <a:defRPr/>
            </a:pPr>
            <a:endParaRPr lang="es-ES" sz="2000" i="1" dirty="0" smtClean="0">
              <a:latin typeface="Arial" pitchFamily="34" charset="0"/>
              <a:cs typeface="Arial"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itchFamily="34" charset="0"/>
              <a:buChar char="•"/>
              <a:tabLst/>
              <a:defRPr/>
            </a:pPr>
            <a:r>
              <a:rPr lang="es-ES" sz="2000" i="1" dirty="0" smtClean="0">
                <a:latin typeface="Arial" pitchFamily="34" charset="0"/>
                <a:cs typeface="Arial" pitchFamily="34" charset="0"/>
              </a:rPr>
              <a:t>Continuar con el Programa de Testamentos Gratuitos.</a:t>
            </a:r>
          </a:p>
          <a:p>
            <a:pPr marR="0" lvl="0" algn="just" defTabSz="914400" rtl="0" eaLnBrk="1" fontAlgn="auto" latinLnBrk="0" hangingPunct="1">
              <a:lnSpc>
                <a:spcPct val="90000"/>
              </a:lnSpc>
              <a:spcBef>
                <a:spcPts val="1000"/>
              </a:spcBef>
              <a:spcAft>
                <a:spcPts val="0"/>
              </a:spcAft>
              <a:buClrTx/>
              <a:buSzTx/>
              <a:tabLst/>
              <a:defRPr/>
            </a:pPr>
            <a:endParaRPr lang="es-ES" sz="2000" i="1" dirty="0" smtClean="0">
              <a:latin typeface="Arial" pitchFamily="34" charset="0"/>
              <a:cs typeface="Arial"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itchFamily="34" charset="0"/>
              <a:buChar char="•"/>
              <a:tabLst/>
              <a:defRPr/>
            </a:pPr>
            <a:r>
              <a:rPr lang="es-ES" sz="2000" i="1" dirty="0" smtClean="0">
                <a:latin typeface="Arial" pitchFamily="34" charset="0"/>
                <a:cs typeface="Arial" pitchFamily="34" charset="0"/>
              </a:rPr>
              <a:t>Planear Brigada de Matrimonios Colectivos, mas adelante se enviará información.</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itchFamily="34" charset="0"/>
              <a:buNone/>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631590356"/>
      </p:ext>
    </p:extLst>
  </p:cSld>
  <p:clrMapOvr>
    <a:masterClrMapping/>
  </p:clrMapOvr>
  <p:transition spd="slow">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
          <p:cNvSpPr txBox="1"/>
          <p:nvPr/>
        </p:nvSpPr>
        <p:spPr>
          <a:xfrm>
            <a:off x="369190" y="580503"/>
            <a:ext cx="877481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 </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2202053" y="160802"/>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2" name="CuadroTexto 3"/>
          <p:cNvSpPr txBox="1"/>
          <p:nvPr/>
        </p:nvSpPr>
        <p:spPr>
          <a:xfrm>
            <a:off x="303718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sp>
        <p:nvSpPr>
          <p:cNvPr id="2" name="1 Rectángulo"/>
          <p:cNvSpPr/>
          <p:nvPr/>
        </p:nvSpPr>
        <p:spPr>
          <a:xfrm>
            <a:off x="628886" y="4873978"/>
            <a:ext cx="7806520" cy="1015663"/>
          </a:xfrm>
          <a:prstGeom prst="rect">
            <a:avLst/>
          </a:prstGeom>
        </p:spPr>
        <p:txBody>
          <a:bodyPr wrap="square">
            <a:spAutoFit/>
          </a:bodyPr>
          <a:lstStyle/>
          <a:p>
            <a:pPr algn="just"/>
            <a:r>
              <a:rPr lang="es-MX" sz="2000" dirty="0">
                <a:latin typeface="Arial" pitchFamily="34" charset="0"/>
                <a:cs typeface="Arial" pitchFamily="34" charset="0"/>
              </a:rPr>
              <a:t>Instalamos a las Comunidades Indígenas para que expusieran y vendieran sus artesanías en la Plaza Principal los días 15 y 16 de Septiembre, durante las fiestas patrias.</a:t>
            </a:r>
          </a:p>
        </p:txBody>
      </p:sp>
      <p:pic>
        <p:nvPicPr>
          <p:cNvPr id="13" name="Picture 2" descr="C:\Users\patrimonio1\Documents\FOTOS GENERAL\NUEVAS\DSCF4976.JPG"/>
          <p:cNvPicPr>
            <a:picLocks noChangeAspect="1" noChangeArrowheads="1"/>
          </p:cNvPicPr>
          <p:nvPr/>
        </p:nvPicPr>
        <p:blipFill>
          <a:blip r:embed="rId2" cstate="print"/>
          <a:srcRect/>
          <a:stretch>
            <a:fillRect/>
          </a:stretch>
        </p:blipFill>
        <p:spPr bwMode="auto">
          <a:xfrm>
            <a:off x="586856" y="2033501"/>
            <a:ext cx="3704540" cy="2456598"/>
          </a:xfrm>
          <a:prstGeom prst="rect">
            <a:avLst/>
          </a:prstGeom>
          <a:noFill/>
        </p:spPr>
      </p:pic>
      <p:pic>
        <p:nvPicPr>
          <p:cNvPr id="14" name="Picture 3" descr="C:\Users\patrimonio1\Documents\FOTOS GENERAL\NUEVAS\DSCF4885.JPG"/>
          <p:cNvPicPr>
            <a:picLocks noChangeAspect="1" noChangeArrowheads="1"/>
          </p:cNvPicPr>
          <p:nvPr/>
        </p:nvPicPr>
        <p:blipFill>
          <a:blip r:embed="rId3" cstate="print"/>
          <a:srcRect/>
          <a:stretch>
            <a:fillRect/>
          </a:stretch>
        </p:blipFill>
        <p:spPr bwMode="auto">
          <a:xfrm>
            <a:off x="4435524" y="2029236"/>
            <a:ext cx="3712191" cy="2460862"/>
          </a:xfrm>
          <a:prstGeom prst="rect">
            <a:avLst/>
          </a:prstGeom>
          <a:noFill/>
        </p:spPr>
      </p:pic>
      <p:sp>
        <p:nvSpPr>
          <p:cNvPr id="4" name="3 Rectángulo"/>
          <p:cNvSpPr/>
          <p:nvPr/>
        </p:nvSpPr>
        <p:spPr>
          <a:xfrm>
            <a:off x="1512579" y="1399865"/>
            <a:ext cx="6039134" cy="369332"/>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APOYO A NUESTRAS COMUNIDADES INDÍGENAS</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312235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328411" y="1823186"/>
            <a:ext cx="7759521" cy="729430"/>
          </a:xfrm>
          <a:prstGeom prst="rect">
            <a:avLst/>
          </a:prstGeom>
        </p:spPr>
        <p:txBody>
          <a:bodyPr wrap="square">
            <a:spAutoFit/>
          </a:bodyPr>
          <a:lstStyle/>
          <a:p>
            <a:pPr>
              <a:lnSpc>
                <a:spcPct val="115000"/>
              </a:lnSpc>
              <a:spcAft>
                <a:spcPts val="0"/>
              </a:spcAft>
            </a:pPr>
            <a:endParaRPr lang="es-MX" b="1" dirty="0" smtClean="0">
              <a:latin typeface="Arial" pitchFamily="34" charset="0"/>
              <a:ea typeface="Calibri"/>
              <a:cs typeface="Arial" pitchFamily="34" charset="0"/>
            </a:endParaRPr>
          </a:p>
          <a:p>
            <a:pPr>
              <a:lnSpc>
                <a:spcPct val="115000"/>
              </a:lnSpc>
              <a:spcAft>
                <a:spcPts val="0"/>
              </a:spcAft>
            </a:pPr>
            <a:endParaRPr lang="es-MX" dirty="0">
              <a:ea typeface="Calibri"/>
              <a:cs typeface="Times New Roman"/>
            </a:endParaRPr>
          </a:p>
        </p:txBody>
      </p:sp>
      <p:sp>
        <p:nvSpPr>
          <p:cNvPr id="5"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6" name="CuadroTexto 1"/>
          <p:cNvSpPr txBox="1"/>
          <p:nvPr/>
        </p:nvSpPr>
        <p:spPr>
          <a:xfrm>
            <a:off x="1578585" y="545351"/>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202053" y="907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pic>
        <p:nvPicPr>
          <p:cNvPr id="11" name="Picture 2" descr="C:\Documents and Settings\Usuario\Escritorio\parkour septiembre\IMG_1755.JPG"/>
          <p:cNvPicPr>
            <a:picLocks noChangeAspect="1" noChangeArrowheads="1"/>
          </p:cNvPicPr>
          <p:nvPr/>
        </p:nvPicPr>
        <p:blipFill>
          <a:blip r:embed="rId3" cstate="print"/>
          <a:srcRect/>
          <a:stretch>
            <a:fillRect/>
          </a:stretch>
        </p:blipFill>
        <p:spPr bwMode="auto">
          <a:xfrm>
            <a:off x="428595" y="2809871"/>
            <a:ext cx="4103551" cy="1762137"/>
          </a:xfrm>
          <a:prstGeom prst="rect">
            <a:avLst/>
          </a:prstGeom>
          <a:noFill/>
        </p:spPr>
      </p:pic>
      <p:pic>
        <p:nvPicPr>
          <p:cNvPr id="13" name="Picture 4" descr="C:\Documents and Settings\Usuario\Escritorio\parkour septiembre\IMG_1782.JPG"/>
          <p:cNvPicPr>
            <a:picLocks noChangeAspect="1" noChangeArrowheads="1"/>
          </p:cNvPicPr>
          <p:nvPr/>
        </p:nvPicPr>
        <p:blipFill>
          <a:blip r:embed="rId4" cstate="print"/>
          <a:srcRect/>
          <a:stretch>
            <a:fillRect/>
          </a:stretch>
        </p:blipFill>
        <p:spPr bwMode="auto">
          <a:xfrm>
            <a:off x="4577034" y="2809871"/>
            <a:ext cx="3924056" cy="1727237"/>
          </a:xfrm>
          <a:prstGeom prst="rect">
            <a:avLst/>
          </a:prstGeom>
          <a:noFill/>
        </p:spPr>
      </p:pic>
      <p:pic>
        <p:nvPicPr>
          <p:cNvPr id="14" name="Picture 5" descr="C:\Documents and Settings\Usuario\Escritorio\parkour septiembre\IMG_1809.JPG"/>
          <p:cNvPicPr>
            <a:picLocks noChangeAspect="1" noChangeArrowheads="1"/>
          </p:cNvPicPr>
          <p:nvPr/>
        </p:nvPicPr>
        <p:blipFill>
          <a:blip r:embed="rId5" cstate="print"/>
          <a:srcRect/>
          <a:stretch>
            <a:fillRect/>
          </a:stretch>
        </p:blipFill>
        <p:spPr bwMode="auto">
          <a:xfrm>
            <a:off x="428595" y="4475954"/>
            <a:ext cx="3071835" cy="1643074"/>
          </a:xfrm>
          <a:prstGeom prst="rect">
            <a:avLst/>
          </a:prstGeom>
          <a:noFill/>
        </p:spPr>
      </p:pic>
      <p:pic>
        <p:nvPicPr>
          <p:cNvPr id="15" name="Picture 6" descr="C:\Documents and Settings\Usuario\Escritorio\parkour septiembre\IMG_1805.JPG"/>
          <p:cNvPicPr>
            <a:picLocks noChangeAspect="1" noChangeArrowheads="1"/>
          </p:cNvPicPr>
          <p:nvPr/>
        </p:nvPicPr>
        <p:blipFill>
          <a:blip r:embed="rId6" cstate="print"/>
          <a:srcRect/>
          <a:stretch>
            <a:fillRect/>
          </a:stretch>
        </p:blipFill>
        <p:spPr bwMode="auto">
          <a:xfrm>
            <a:off x="3500430" y="4475954"/>
            <a:ext cx="2250261" cy="1643074"/>
          </a:xfrm>
          <a:prstGeom prst="rect">
            <a:avLst/>
          </a:prstGeom>
          <a:noFill/>
        </p:spPr>
      </p:pic>
      <p:pic>
        <p:nvPicPr>
          <p:cNvPr id="16" name="Picture 7" descr="C:\Documents and Settings\Usuario\Escritorio\parkour septiembre\IMG_1757.JPG"/>
          <p:cNvPicPr>
            <a:picLocks noChangeAspect="1" noChangeArrowheads="1"/>
          </p:cNvPicPr>
          <p:nvPr/>
        </p:nvPicPr>
        <p:blipFill>
          <a:blip r:embed="rId7" cstate="print"/>
          <a:srcRect/>
          <a:stretch>
            <a:fillRect/>
          </a:stretch>
        </p:blipFill>
        <p:spPr bwMode="auto">
          <a:xfrm>
            <a:off x="5750690" y="4475954"/>
            <a:ext cx="2750399" cy="1571636"/>
          </a:xfrm>
          <a:prstGeom prst="rect">
            <a:avLst/>
          </a:prstGeom>
          <a:noFill/>
        </p:spPr>
      </p:pic>
      <p:sp>
        <p:nvSpPr>
          <p:cNvPr id="17" name="16 CuadroTexto"/>
          <p:cNvSpPr txBox="1"/>
          <p:nvPr/>
        </p:nvSpPr>
        <p:spPr>
          <a:xfrm>
            <a:off x="306631" y="1357298"/>
            <a:ext cx="8143932" cy="1631216"/>
          </a:xfrm>
          <a:prstGeom prst="rect">
            <a:avLst/>
          </a:prstGeom>
          <a:noFill/>
        </p:spPr>
        <p:txBody>
          <a:bodyPr wrap="square" rtlCol="0">
            <a:spAutoFit/>
          </a:bodyPr>
          <a:lstStyle/>
          <a:p>
            <a:pPr algn="ctr"/>
            <a:r>
              <a:rPr lang="es-ES" sz="2000" dirty="0" smtClean="0">
                <a:latin typeface="Arial" pitchFamily="34" charset="0"/>
                <a:cs typeface="Arial" pitchFamily="34" charset="0"/>
              </a:rPr>
              <a:t>Clases de Parkour. </a:t>
            </a:r>
            <a:endParaRPr lang="es-MX" sz="2000" dirty="0" smtClean="0">
              <a:latin typeface="Arial" pitchFamily="34" charset="0"/>
              <a:cs typeface="Arial" pitchFamily="34" charset="0"/>
            </a:endParaRPr>
          </a:p>
          <a:p>
            <a:pPr algn="just"/>
            <a:r>
              <a:rPr lang="es-MX" sz="2000" dirty="0" smtClean="0">
                <a:latin typeface="Arial" pitchFamily="34" charset="0"/>
                <a:cs typeface="Arial" pitchFamily="34" charset="0"/>
              </a:rPr>
              <a:t>Contamos con un grupo de aproximadamente  20 jóvenes tomando las clases de </a:t>
            </a:r>
            <a:r>
              <a:rPr lang="es-MX" sz="2000" dirty="0" err="1" smtClean="0">
                <a:latin typeface="Arial" pitchFamily="34" charset="0"/>
                <a:cs typeface="Arial" pitchFamily="34" charset="0"/>
              </a:rPr>
              <a:t>Parkour</a:t>
            </a:r>
            <a:r>
              <a:rPr lang="es-MX" sz="2000" dirty="0" smtClean="0">
                <a:latin typeface="Arial" pitchFamily="34" charset="0"/>
                <a:cs typeface="Arial" pitchFamily="34" charset="0"/>
              </a:rPr>
              <a:t>, los cuales acuden 3 veces a la semana en la Unidad Deportiva.</a:t>
            </a:r>
            <a:endParaRPr lang="es-ES" sz="2000" dirty="0" smtClean="0">
              <a:latin typeface="Arial" pitchFamily="34" charset="0"/>
              <a:cs typeface="Arial" pitchFamily="34" charset="0"/>
            </a:endParaRPr>
          </a:p>
          <a:p>
            <a:endParaRPr lang="es-MX" sz="2000" dirty="0" smtClean="0">
              <a:latin typeface="Arial" pitchFamily="34" charset="0"/>
              <a:cs typeface="Arial" pitchFamily="34" charset="0"/>
            </a:endParaRPr>
          </a:p>
        </p:txBody>
      </p:sp>
    </p:spTree>
    <p:extLst>
      <p:ext uri="{BB962C8B-B14F-4D97-AF65-F5344CB8AC3E}">
        <p14:creationId xmlns:p14="http://schemas.microsoft.com/office/powerpoint/2010/main" xmlns="" val="368979782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02053" y="-1897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1"/>
          <p:cNvSpPr txBox="1"/>
          <p:nvPr/>
        </p:nvSpPr>
        <p:spPr>
          <a:xfrm>
            <a:off x="369190" y="580503"/>
            <a:ext cx="877481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 </a:t>
            </a:r>
            <a:endParaRPr lang="es-ES" sz="3200" b="1" i="1" dirty="0">
              <a:solidFill>
                <a:srgbClr val="FFFF66"/>
              </a:solidFill>
              <a:latin typeface="Arial" panose="020B0604020202020204" pitchFamily="34" charset="0"/>
              <a:cs typeface="Arial" panose="020B0604020202020204" pitchFamily="34" charset="0"/>
            </a:endParaRPr>
          </a:p>
        </p:txBody>
      </p:sp>
      <p:sp>
        <p:nvSpPr>
          <p:cNvPr id="12" name="CuadroTexto 3"/>
          <p:cNvSpPr txBox="1"/>
          <p:nvPr/>
        </p:nvSpPr>
        <p:spPr>
          <a:xfrm>
            <a:off x="303718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sp>
        <p:nvSpPr>
          <p:cNvPr id="2" name="1 Rectángulo"/>
          <p:cNvSpPr/>
          <p:nvPr/>
        </p:nvSpPr>
        <p:spPr>
          <a:xfrm>
            <a:off x="580730" y="4876000"/>
            <a:ext cx="8351729" cy="1015663"/>
          </a:xfrm>
          <a:prstGeom prst="rect">
            <a:avLst/>
          </a:prstGeom>
        </p:spPr>
        <p:txBody>
          <a:bodyPr wrap="square">
            <a:spAutoFit/>
          </a:bodyPr>
          <a:lstStyle/>
          <a:p>
            <a:pPr algn="just"/>
            <a:r>
              <a:rPr lang="es-MX" sz="2000" dirty="0">
                <a:latin typeface="Arial" pitchFamily="34" charset="0"/>
                <a:cs typeface="Arial" pitchFamily="34" charset="0"/>
              </a:rPr>
              <a:t>Apoyamos en esta brigada ofreciendo cursos de dulces de tamarindo, jabones aromáticos y chorizo casero de 2 a 3 veces por semana en diferentes colonias.  </a:t>
            </a:r>
          </a:p>
        </p:txBody>
      </p:sp>
      <p:pic>
        <p:nvPicPr>
          <p:cNvPr id="13" name="12 Imagen" descr="C:\Users\patrimonio1\Documents\FOTOS GENERAL\NUEVAS\DSCF6693.JPG"/>
          <p:cNvPicPr/>
          <p:nvPr/>
        </p:nvPicPr>
        <p:blipFill>
          <a:blip r:embed="rId2" cstate="print"/>
          <a:srcRect/>
          <a:stretch>
            <a:fillRect/>
          </a:stretch>
        </p:blipFill>
        <p:spPr bwMode="auto">
          <a:xfrm>
            <a:off x="0" y="2019855"/>
            <a:ext cx="2292823" cy="2729552"/>
          </a:xfrm>
          <a:prstGeom prst="rect">
            <a:avLst/>
          </a:prstGeom>
          <a:noFill/>
          <a:ln w="9525">
            <a:noFill/>
            <a:miter lim="800000"/>
            <a:headEnd/>
            <a:tailEnd/>
          </a:ln>
        </p:spPr>
      </p:pic>
      <p:pic>
        <p:nvPicPr>
          <p:cNvPr id="14" name="13 Imagen" descr="C:\Users\patrimonio1\Documents\FOTOS GENERAL\NUEVAS\DSCF6475.JPG"/>
          <p:cNvPicPr/>
          <p:nvPr/>
        </p:nvPicPr>
        <p:blipFill>
          <a:blip r:embed="rId3" cstate="print"/>
          <a:srcRect/>
          <a:stretch>
            <a:fillRect/>
          </a:stretch>
        </p:blipFill>
        <p:spPr bwMode="auto">
          <a:xfrm>
            <a:off x="2337501" y="2054962"/>
            <a:ext cx="2312652" cy="2721733"/>
          </a:xfrm>
          <a:prstGeom prst="rect">
            <a:avLst/>
          </a:prstGeom>
          <a:noFill/>
          <a:ln w="9525">
            <a:noFill/>
            <a:miter lim="800000"/>
            <a:headEnd/>
            <a:tailEnd/>
          </a:ln>
        </p:spPr>
      </p:pic>
      <p:pic>
        <p:nvPicPr>
          <p:cNvPr id="15" name="14 Imagen" descr="C:\Users\patrimonio1\Documents\FOTOS GENERAL\NUEVAS\DSCF6305.JPG"/>
          <p:cNvPicPr/>
          <p:nvPr/>
        </p:nvPicPr>
        <p:blipFill>
          <a:blip r:embed="rId4" cstate="print"/>
          <a:srcRect/>
          <a:stretch>
            <a:fillRect/>
          </a:stretch>
        </p:blipFill>
        <p:spPr bwMode="auto">
          <a:xfrm>
            <a:off x="4723812" y="2064379"/>
            <a:ext cx="2316744" cy="2712322"/>
          </a:xfrm>
          <a:prstGeom prst="rect">
            <a:avLst/>
          </a:prstGeom>
          <a:noFill/>
          <a:ln w="9525">
            <a:noFill/>
            <a:miter lim="800000"/>
            <a:headEnd/>
            <a:tailEnd/>
          </a:ln>
        </p:spPr>
      </p:pic>
      <p:pic>
        <p:nvPicPr>
          <p:cNvPr id="16" name="15 Imagen" descr="C:\Users\patrimonio1\Documents\FOTOS GENERAL\NUEVAS\DSCF6126.JPG"/>
          <p:cNvPicPr/>
          <p:nvPr/>
        </p:nvPicPr>
        <p:blipFill>
          <a:blip r:embed="rId5" cstate="print"/>
          <a:srcRect/>
          <a:stretch>
            <a:fillRect/>
          </a:stretch>
        </p:blipFill>
        <p:spPr bwMode="auto">
          <a:xfrm>
            <a:off x="7083188" y="2047264"/>
            <a:ext cx="2060812" cy="2715782"/>
          </a:xfrm>
          <a:prstGeom prst="rect">
            <a:avLst/>
          </a:prstGeom>
          <a:noFill/>
          <a:ln w="9525">
            <a:noFill/>
            <a:miter lim="800000"/>
            <a:headEnd/>
            <a:tailEnd/>
          </a:ln>
        </p:spPr>
      </p:pic>
      <p:sp>
        <p:nvSpPr>
          <p:cNvPr id="8" name="7 Rectángulo"/>
          <p:cNvSpPr/>
          <p:nvPr/>
        </p:nvSpPr>
        <p:spPr>
          <a:xfrm>
            <a:off x="580730" y="1454455"/>
            <a:ext cx="7532864" cy="369332"/>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CURSOS DE AUTOEMPLEO EN LA BRIGADA “ELIGE CUIDARTE”</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62126174"/>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3"/>
          <p:cNvSpPr txBox="1"/>
          <p:nvPr/>
        </p:nvSpPr>
        <p:spPr>
          <a:xfrm>
            <a:off x="2202053" y="-1897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24" name="CuadroTexto 1"/>
          <p:cNvSpPr txBox="1"/>
          <p:nvPr/>
        </p:nvSpPr>
        <p:spPr>
          <a:xfrm>
            <a:off x="369190" y="580503"/>
            <a:ext cx="877481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 </a:t>
            </a:r>
            <a:endParaRPr lang="es-ES" sz="3200"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03718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sp>
        <p:nvSpPr>
          <p:cNvPr id="2" name="1 Rectángulo"/>
          <p:cNvSpPr/>
          <p:nvPr/>
        </p:nvSpPr>
        <p:spPr>
          <a:xfrm>
            <a:off x="369190" y="4487797"/>
            <a:ext cx="8365377" cy="1323439"/>
          </a:xfrm>
          <a:prstGeom prst="rect">
            <a:avLst/>
          </a:prstGeom>
        </p:spPr>
        <p:txBody>
          <a:bodyPr wrap="square">
            <a:spAutoFit/>
          </a:bodyPr>
          <a:lstStyle/>
          <a:p>
            <a:pPr algn="just"/>
            <a:r>
              <a:rPr lang="es-MX" sz="2000" dirty="0">
                <a:latin typeface="Arial" pitchFamily="34" charset="0"/>
                <a:cs typeface="Arial" pitchFamily="34" charset="0"/>
              </a:rPr>
              <a:t>Continuamos con el Programa de Mamografías en coordinación con el DIF Municipal llevamos cada sábado a grupos de Mujeres a realizarse la mamografía al Centro de Salud Insurgentes.</a:t>
            </a:r>
          </a:p>
          <a:p>
            <a:pPr algn="just"/>
            <a:r>
              <a:rPr lang="es-MX" sz="2000" dirty="0">
                <a:latin typeface="Arial" pitchFamily="34" charset="0"/>
                <a:cs typeface="Arial" pitchFamily="34" charset="0"/>
              </a:rPr>
              <a:t>Seguimos con los cursos de manejo durante todos los sábados. </a:t>
            </a:r>
          </a:p>
        </p:txBody>
      </p:sp>
      <p:pic>
        <p:nvPicPr>
          <p:cNvPr id="12" name="Picture 2" descr="C:\Users\patrimonio1\Documents\FOTOS GENERAL\NUEVAS\20140920_103051.jpg"/>
          <p:cNvPicPr>
            <a:picLocks noChangeAspect="1" noChangeArrowheads="1"/>
          </p:cNvPicPr>
          <p:nvPr/>
        </p:nvPicPr>
        <p:blipFill>
          <a:blip r:embed="rId2" cstate="print"/>
          <a:srcRect/>
          <a:stretch>
            <a:fillRect/>
          </a:stretch>
        </p:blipFill>
        <p:spPr bwMode="auto">
          <a:xfrm>
            <a:off x="3291657" y="1775320"/>
            <a:ext cx="2112845" cy="2656467"/>
          </a:xfrm>
          <a:prstGeom prst="rect">
            <a:avLst/>
          </a:prstGeom>
          <a:noFill/>
        </p:spPr>
      </p:pic>
      <p:pic>
        <p:nvPicPr>
          <p:cNvPr id="13" name="17 Imagen" descr="manejo-dulce.jpg"/>
          <p:cNvPicPr/>
          <p:nvPr/>
        </p:nvPicPr>
        <p:blipFill>
          <a:blip r:embed="rId3" cstate="print"/>
          <a:stretch>
            <a:fillRect/>
          </a:stretch>
        </p:blipFill>
        <p:spPr>
          <a:xfrm>
            <a:off x="5500035" y="1787831"/>
            <a:ext cx="2606723" cy="2643955"/>
          </a:xfrm>
          <a:prstGeom prst="rect">
            <a:avLst/>
          </a:prstGeom>
        </p:spPr>
      </p:pic>
      <p:pic>
        <p:nvPicPr>
          <p:cNvPr id="14" name="13 Imagen" descr="C:\Users\patrimonio1\Documents\FOTOS GENERAL\NUEVAS\DSCF5617.JPG"/>
          <p:cNvPicPr/>
          <p:nvPr/>
        </p:nvPicPr>
        <p:blipFill>
          <a:blip r:embed="rId4" cstate="print"/>
          <a:srcRect/>
          <a:stretch>
            <a:fillRect/>
          </a:stretch>
        </p:blipFill>
        <p:spPr bwMode="auto">
          <a:xfrm>
            <a:off x="941683" y="1787830"/>
            <a:ext cx="2251881" cy="2643956"/>
          </a:xfrm>
          <a:prstGeom prst="rect">
            <a:avLst/>
          </a:prstGeom>
          <a:noFill/>
          <a:ln w="9525">
            <a:noFill/>
            <a:miter lim="800000"/>
            <a:headEnd/>
            <a:tailEnd/>
          </a:ln>
        </p:spPr>
      </p:pic>
      <p:sp>
        <p:nvSpPr>
          <p:cNvPr id="3" name="2 Rectángulo"/>
          <p:cNvSpPr/>
          <p:nvPr/>
        </p:nvSpPr>
        <p:spPr>
          <a:xfrm>
            <a:off x="3014102" y="1306352"/>
            <a:ext cx="3036088" cy="369332"/>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PROGRAMAS Y CURSOS </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79566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1"/>
          <p:cNvSpPr txBox="1"/>
          <p:nvPr/>
        </p:nvSpPr>
        <p:spPr>
          <a:xfrm>
            <a:off x="369190" y="403079"/>
            <a:ext cx="877481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 </a:t>
            </a:r>
            <a:endParaRPr lang="es-ES" sz="32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303718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graphicFrame>
        <p:nvGraphicFramePr>
          <p:cNvPr id="10" name="9 Tabla"/>
          <p:cNvGraphicFramePr>
            <a:graphicFrameLocks noGrp="1"/>
          </p:cNvGraphicFramePr>
          <p:nvPr>
            <p:extLst>
              <p:ext uri="{D42A27DB-BD31-4B8C-83A1-F6EECF244321}">
                <p14:modId xmlns:p14="http://schemas.microsoft.com/office/powerpoint/2010/main" xmlns="" val="2732508894"/>
              </p:ext>
            </p:extLst>
          </p:nvPr>
        </p:nvGraphicFramePr>
        <p:xfrm>
          <a:off x="1487275" y="2168477"/>
          <a:ext cx="5773661" cy="3631822"/>
        </p:xfrm>
        <a:graphic>
          <a:graphicData uri="http://schemas.openxmlformats.org/drawingml/2006/table">
            <a:tbl>
              <a:tblPr/>
              <a:tblGrid>
                <a:gridCol w="1151392"/>
                <a:gridCol w="1517744"/>
                <a:gridCol w="1603271"/>
                <a:gridCol w="1501254"/>
              </a:tblGrid>
              <a:tr h="747639">
                <a:tc>
                  <a:txBody>
                    <a:bodyPr/>
                    <a:lstStyle/>
                    <a:p>
                      <a:pPr algn="ctr">
                        <a:lnSpc>
                          <a:spcPct val="115000"/>
                        </a:lnSpc>
                        <a:spcAft>
                          <a:spcPts val="0"/>
                        </a:spcAft>
                      </a:pPr>
                      <a:r>
                        <a:rPr lang="es-MX" sz="1400" b="1" dirty="0">
                          <a:solidFill>
                            <a:schemeClr val="tx1"/>
                          </a:solidFill>
                          <a:latin typeface="Arial" pitchFamily="34" charset="0"/>
                          <a:ea typeface="Calibri"/>
                          <a:cs typeface="Arial" pitchFamily="34" charset="0"/>
                        </a:rPr>
                        <a:t>Actividades</a:t>
                      </a:r>
                    </a:p>
                  </a:txBody>
                  <a:tcPr marL="49793" marR="49793" marT="0" marB="0" anchor="ctr">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smtClean="0">
                          <a:solidFill>
                            <a:schemeClr val="tx1"/>
                          </a:solidFill>
                          <a:latin typeface="Arial" pitchFamily="34" charset="0"/>
                          <a:ea typeface="Calibri"/>
                          <a:cs typeface="Arial" pitchFamily="34" charset="0"/>
                        </a:rPr>
                        <a:t>Ciudadanas</a:t>
                      </a:r>
                      <a:r>
                        <a:rPr lang="es-MX" sz="1400" b="1" baseline="0" dirty="0" smtClean="0">
                          <a:solidFill>
                            <a:schemeClr val="tx1"/>
                          </a:solidFill>
                          <a:latin typeface="Arial" pitchFamily="34" charset="0"/>
                          <a:ea typeface="Calibri"/>
                          <a:cs typeface="Arial" pitchFamily="34" charset="0"/>
                        </a:rPr>
                        <a:t> Beneficiadas</a:t>
                      </a:r>
                      <a:endParaRPr lang="es-MX" sz="1400" b="1" dirty="0">
                        <a:solidFill>
                          <a:schemeClr val="tx1"/>
                        </a:solidFill>
                        <a:latin typeface="Arial" pitchFamily="34" charset="0"/>
                        <a:ea typeface="Calibri"/>
                        <a:cs typeface="Arial" pitchFamily="34" charset="0"/>
                      </a:endParaRPr>
                    </a:p>
                  </a:txBody>
                  <a:tcPr marL="49793" marR="49793" marT="0" marB="0" anchor="ctr">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a:solidFill>
                            <a:schemeClr val="tx1"/>
                          </a:solidFill>
                          <a:latin typeface="Arial" pitchFamily="34" charset="0"/>
                          <a:ea typeface="Calibri"/>
                          <a:cs typeface="Arial" pitchFamily="34" charset="0"/>
                        </a:rPr>
                        <a:t>Taller /Tema</a:t>
                      </a:r>
                    </a:p>
                  </a:txBody>
                  <a:tcPr marL="49793" marR="49793" marT="0" marB="0" anchor="ctr">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a:solidFill>
                            <a:schemeClr val="tx1"/>
                          </a:solidFill>
                          <a:latin typeface="Arial" pitchFamily="34" charset="0"/>
                          <a:ea typeface="Calibri"/>
                          <a:cs typeface="Arial" pitchFamily="34" charset="0"/>
                        </a:rPr>
                        <a:t>Colonias visitadas</a:t>
                      </a:r>
                    </a:p>
                  </a:txBody>
                  <a:tcPr marL="49793" marR="49793" marT="0" marB="0" anchor="ctr">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noFill/>
                  </a:tcPr>
                </a:tc>
              </a:tr>
              <a:tr h="1305405">
                <a:tc>
                  <a:txBody>
                    <a:bodyPr/>
                    <a:lstStyle/>
                    <a:p>
                      <a:pPr algn="ctr">
                        <a:lnSpc>
                          <a:spcPct val="115000"/>
                        </a:lnSpc>
                        <a:spcBef>
                          <a:spcPts val="2400"/>
                        </a:spcBef>
                        <a:spcAft>
                          <a:spcPts val="0"/>
                        </a:spcAft>
                      </a:pPr>
                      <a:endParaRPr lang="es-MX" sz="1400" b="1" kern="0" dirty="0" smtClean="0">
                        <a:solidFill>
                          <a:schemeClr val="tx1"/>
                        </a:solidFill>
                        <a:latin typeface="Arial" pitchFamily="34" charset="0"/>
                        <a:ea typeface="Times New Roman"/>
                        <a:cs typeface="Arial" pitchFamily="34" charset="0"/>
                      </a:endParaRPr>
                    </a:p>
                    <a:p>
                      <a:pPr algn="ctr">
                        <a:lnSpc>
                          <a:spcPct val="115000"/>
                        </a:lnSpc>
                        <a:spcBef>
                          <a:spcPts val="2400"/>
                        </a:spcBef>
                        <a:spcAft>
                          <a:spcPts val="0"/>
                        </a:spcAft>
                      </a:pPr>
                      <a:r>
                        <a:rPr lang="es-MX" sz="1400" b="1" kern="0" dirty="0" smtClean="0">
                          <a:solidFill>
                            <a:schemeClr val="tx1"/>
                          </a:solidFill>
                          <a:latin typeface="Arial" pitchFamily="34" charset="0"/>
                          <a:ea typeface="Times New Roman"/>
                          <a:cs typeface="Arial" pitchFamily="34" charset="0"/>
                        </a:rPr>
                        <a:t>24  Cursos</a:t>
                      </a:r>
                      <a:endParaRPr lang="es-MX" sz="1400" b="1" kern="0" dirty="0">
                        <a:solidFill>
                          <a:schemeClr val="tx1"/>
                        </a:solidFill>
                        <a:latin typeface="Arial" pitchFamily="34" charset="0"/>
                        <a:ea typeface="Times New Roman"/>
                        <a:cs typeface="Arial" pitchFamily="34" charset="0"/>
                      </a:endParaRPr>
                    </a:p>
                  </a:txBody>
                  <a:tcPr marL="49793" marR="49793"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noFill/>
                  </a:tcPr>
                </a:tc>
                <a:tc>
                  <a:txBody>
                    <a:bodyPr/>
                    <a:lstStyle/>
                    <a:p>
                      <a:pPr algn="ctr">
                        <a:lnSpc>
                          <a:spcPct val="115000"/>
                        </a:lnSpc>
                        <a:spcBef>
                          <a:spcPts val="2400"/>
                        </a:spcBef>
                        <a:spcAft>
                          <a:spcPts val="0"/>
                        </a:spcAft>
                      </a:pPr>
                      <a:endParaRPr lang="es-MX" sz="1400" b="1" kern="0" dirty="0" smtClean="0">
                        <a:solidFill>
                          <a:schemeClr val="tx1"/>
                        </a:solidFill>
                        <a:latin typeface="Arial" pitchFamily="34" charset="0"/>
                        <a:ea typeface="Times New Roman"/>
                        <a:cs typeface="Arial" pitchFamily="34" charset="0"/>
                      </a:endParaRPr>
                    </a:p>
                    <a:p>
                      <a:pPr algn="ctr">
                        <a:lnSpc>
                          <a:spcPct val="115000"/>
                        </a:lnSpc>
                        <a:spcBef>
                          <a:spcPts val="2400"/>
                        </a:spcBef>
                        <a:spcAft>
                          <a:spcPts val="0"/>
                        </a:spcAft>
                      </a:pPr>
                      <a:r>
                        <a:rPr lang="es-MX" sz="1400" b="1" kern="0" dirty="0" smtClean="0">
                          <a:solidFill>
                            <a:schemeClr val="tx1"/>
                          </a:solidFill>
                          <a:latin typeface="Arial" pitchFamily="34" charset="0"/>
                          <a:ea typeface="Times New Roman"/>
                          <a:cs typeface="Arial" pitchFamily="34" charset="0"/>
                        </a:rPr>
                        <a:t>541 Mujeres</a:t>
                      </a:r>
                      <a:endParaRPr lang="es-MX" sz="1400" b="1" kern="0" dirty="0">
                        <a:solidFill>
                          <a:schemeClr val="tx1"/>
                        </a:solidFill>
                        <a:latin typeface="Arial" pitchFamily="34" charset="0"/>
                        <a:ea typeface="Times New Roman"/>
                        <a:cs typeface="Arial" pitchFamily="34" charset="0"/>
                      </a:endParaRPr>
                    </a:p>
                  </a:txBody>
                  <a:tcPr marL="49793" marR="49793"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15000"/>
                        </a:lnSpc>
                        <a:spcAft>
                          <a:spcPts val="0"/>
                        </a:spcAft>
                        <a:buFont typeface="Times New Roman"/>
                        <a:buChar char="•"/>
                        <a:tabLst>
                          <a:tab pos="457200" algn="l"/>
                        </a:tabLst>
                      </a:pPr>
                      <a:endParaRPr lang="es-MX" sz="1400" b="1" dirty="0" smtClean="0">
                        <a:solidFill>
                          <a:schemeClr val="tx1"/>
                        </a:solidFill>
                        <a:latin typeface="Arial" pitchFamily="34" charset="0"/>
                        <a:ea typeface="Calibri"/>
                        <a:cs typeface="Arial" pitchFamily="34" charset="0"/>
                      </a:endParaRPr>
                    </a:p>
                    <a:p>
                      <a:pPr marL="342900" lvl="0" indent="-342900">
                        <a:lnSpc>
                          <a:spcPct val="115000"/>
                        </a:lnSpc>
                        <a:spcAft>
                          <a:spcPts val="0"/>
                        </a:spcAft>
                        <a:buFont typeface="Times New Roman"/>
                        <a:buChar char="•"/>
                        <a:tabLst>
                          <a:tab pos="457200" algn="l"/>
                        </a:tabLst>
                      </a:pPr>
                      <a:r>
                        <a:rPr lang="es-MX" sz="1400" b="1" dirty="0" smtClean="0">
                          <a:solidFill>
                            <a:schemeClr val="tx1"/>
                          </a:solidFill>
                          <a:latin typeface="Arial" pitchFamily="34" charset="0"/>
                          <a:ea typeface="Calibri"/>
                          <a:cs typeface="Arial" pitchFamily="34" charset="0"/>
                        </a:rPr>
                        <a:t>Tamarindo </a:t>
                      </a:r>
                      <a:endParaRPr lang="es-MX" sz="1400" b="1" dirty="0">
                        <a:solidFill>
                          <a:schemeClr val="tx1"/>
                        </a:solidFill>
                        <a:latin typeface="Arial" pitchFamily="34" charset="0"/>
                        <a:ea typeface="Calibri"/>
                        <a:cs typeface="Arial" pitchFamily="34" charset="0"/>
                      </a:endParaRPr>
                    </a:p>
                    <a:p>
                      <a:pPr marL="342900" lvl="0" indent="-342900">
                        <a:lnSpc>
                          <a:spcPct val="115000"/>
                        </a:lnSpc>
                        <a:spcAft>
                          <a:spcPts val="0"/>
                        </a:spcAft>
                        <a:buFont typeface="Times New Roman"/>
                        <a:buChar char="•"/>
                        <a:tabLst>
                          <a:tab pos="457200" algn="l"/>
                        </a:tabLst>
                      </a:pPr>
                      <a:r>
                        <a:rPr lang="es-MX" sz="1400" b="1" dirty="0">
                          <a:solidFill>
                            <a:schemeClr val="tx1"/>
                          </a:solidFill>
                          <a:latin typeface="Arial" pitchFamily="34" charset="0"/>
                          <a:ea typeface="Calibri"/>
                          <a:cs typeface="Arial" pitchFamily="34" charset="0"/>
                        </a:rPr>
                        <a:t>Jabones </a:t>
                      </a:r>
                      <a:endParaRPr lang="es-MX" sz="1400" b="1" dirty="0" smtClean="0">
                        <a:solidFill>
                          <a:schemeClr val="tx1"/>
                        </a:solidFill>
                        <a:latin typeface="Arial" pitchFamily="34" charset="0"/>
                        <a:ea typeface="Calibri"/>
                        <a:cs typeface="Arial" pitchFamily="34" charset="0"/>
                      </a:endParaRPr>
                    </a:p>
                    <a:p>
                      <a:pPr marL="342900" lvl="0" indent="-342900">
                        <a:lnSpc>
                          <a:spcPct val="115000"/>
                        </a:lnSpc>
                        <a:spcAft>
                          <a:spcPts val="0"/>
                        </a:spcAft>
                        <a:buFont typeface="Times New Roman"/>
                        <a:buChar char="•"/>
                        <a:tabLst>
                          <a:tab pos="457200" algn="l"/>
                        </a:tabLst>
                      </a:pPr>
                      <a:r>
                        <a:rPr lang="es-MX" sz="1400" b="1" dirty="0" smtClean="0">
                          <a:solidFill>
                            <a:schemeClr val="tx1"/>
                          </a:solidFill>
                          <a:latin typeface="Arial" pitchFamily="34" charset="0"/>
                          <a:ea typeface="Calibri"/>
                          <a:cs typeface="Arial" pitchFamily="34" charset="0"/>
                        </a:rPr>
                        <a:t>Chorizo</a:t>
                      </a:r>
                    </a:p>
                  </a:txBody>
                  <a:tcPr marL="49793" marR="497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15000"/>
                        </a:lnSpc>
                        <a:spcAft>
                          <a:spcPts val="0"/>
                        </a:spcAft>
                        <a:buFont typeface="Times New Roman"/>
                        <a:buNone/>
                        <a:tabLst>
                          <a:tab pos="457200" algn="l"/>
                        </a:tabLst>
                      </a:pPr>
                      <a:endParaRPr lang="es-MX" sz="1100" b="1" baseline="0" dirty="0" smtClean="0">
                        <a:solidFill>
                          <a:schemeClr val="tx1"/>
                        </a:solidFill>
                        <a:latin typeface="Arial" pitchFamily="34" charset="0"/>
                        <a:ea typeface="Calibri"/>
                        <a:cs typeface="Arial" pitchFamily="34" charset="0"/>
                      </a:endParaRPr>
                    </a:p>
                    <a:p>
                      <a:pPr marL="342900" lvl="0" indent="-342900">
                        <a:lnSpc>
                          <a:spcPct val="115000"/>
                        </a:lnSpc>
                        <a:spcAft>
                          <a:spcPts val="0"/>
                        </a:spcAft>
                        <a:buFont typeface="Times New Roman"/>
                        <a:buNone/>
                        <a:tabLst>
                          <a:tab pos="457200" algn="l"/>
                        </a:tabLst>
                      </a:pPr>
                      <a:endParaRPr lang="es-MX" sz="1100" b="1" baseline="0" dirty="0" smtClean="0">
                        <a:solidFill>
                          <a:schemeClr val="tx1"/>
                        </a:solidFill>
                        <a:latin typeface="Arial" pitchFamily="34" charset="0"/>
                        <a:ea typeface="Calibri"/>
                        <a:cs typeface="Arial" pitchFamily="34" charset="0"/>
                      </a:endParaRPr>
                    </a:p>
                    <a:p>
                      <a:pPr marL="342900" lvl="0" indent="-342900">
                        <a:lnSpc>
                          <a:spcPct val="115000"/>
                        </a:lnSpc>
                        <a:spcAft>
                          <a:spcPts val="0"/>
                        </a:spcAft>
                        <a:buFont typeface="Times New Roman"/>
                        <a:buNone/>
                        <a:tabLst>
                          <a:tab pos="457200" algn="l"/>
                        </a:tabLst>
                      </a:pPr>
                      <a:r>
                        <a:rPr lang="es-MX" sz="1600" b="1" baseline="0" dirty="0" smtClean="0">
                          <a:solidFill>
                            <a:schemeClr val="tx1"/>
                          </a:solidFill>
                          <a:latin typeface="Arial" pitchFamily="34" charset="0"/>
                          <a:ea typeface="Calibri"/>
                          <a:cs typeface="Arial" pitchFamily="34" charset="0"/>
                        </a:rPr>
                        <a:t>6 COLONIAS</a:t>
                      </a:r>
                      <a:endParaRPr lang="es-MX" sz="1600" b="1" dirty="0" smtClean="0">
                        <a:solidFill>
                          <a:schemeClr val="tx1"/>
                        </a:solidFill>
                        <a:latin typeface="Arial" pitchFamily="34" charset="0"/>
                        <a:ea typeface="Calibri"/>
                        <a:cs typeface="Arial" pitchFamily="34" charset="0"/>
                      </a:endParaRPr>
                    </a:p>
                  </a:txBody>
                  <a:tcPr marL="49793" marR="497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a:noFill/>
                    </a:lnB>
                    <a:noFill/>
                  </a:tcPr>
                </a:tc>
              </a:tr>
              <a:tr h="1578778">
                <a:tc>
                  <a:txBody>
                    <a:bodyPr/>
                    <a:lstStyle/>
                    <a:p>
                      <a:pPr algn="ctr">
                        <a:lnSpc>
                          <a:spcPct val="115000"/>
                        </a:lnSpc>
                        <a:spcBef>
                          <a:spcPts val="2400"/>
                        </a:spcBef>
                        <a:spcAft>
                          <a:spcPts val="0"/>
                        </a:spcAft>
                      </a:pPr>
                      <a:endParaRPr lang="es-MX" sz="1400" b="1" kern="0" dirty="0" smtClean="0">
                        <a:solidFill>
                          <a:schemeClr val="tx1"/>
                        </a:solidFill>
                        <a:latin typeface="Arial" pitchFamily="34" charset="0"/>
                        <a:ea typeface="Times New Roman"/>
                        <a:cs typeface="Arial" pitchFamily="34" charset="0"/>
                      </a:endParaRPr>
                    </a:p>
                    <a:p>
                      <a:pPr algn="ctr">
                        <a:lnSpc>
                          <a:spcPct val="115000"/>
                        </a:lnSpc>
                        <a:spcBef>
                          <a:spcPts val="2400"/>
                        </a:spcBef>
                        <a:spcAft>
                          <a:spcPts val="0"/>
                        </a:spcAft>
                      </a:pPr>
                      <a:r>
                        <a:rPr lang="es-MX" sz="1400" b="1" kern="0" dirty="0" smtClean="0">
                          <a:solidFill>
                            <a:schemeClr val="tx1"/>
                          </a:solidFill>
                          <a:latin typeface="Arial" pitchFamily="34" charset="0"/>
                          <a:ea typeface="Times New Roman"/>
                          <a:cs typeface="Arial" pitchFamily="34" charset="0"/>
                        </a:rPr>
                        <a:t>15  Pláticas</a:t>
                      </a:r>
                      <a:endParaRPr lang="es-MX" sz="1400" b="1" kern="0" dirty="0">
                        <a:solidFill>
                          <a:schemeClr val="tx1"/>
                        </a:solidFill>
                        <a:latin typeface="Arial" pitchFamily="34" charset="0"/>
                        <a:ea typeface="Times New Roman"/>
                        <a:cs typeface="Arial" pitchFamily="34" charset="0"/>
                      </a:endParaRPr>
                    </a:p>
                  </a:txBody>
                  <a:tcPr marL="49793" marR="49793"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noFill/>
                  </a:tcPr>
                </a:tc>
                <a:tc>
                  <a:txBody>
                    <a:bodyPr/>
                    <a:lstStyle/>
                    <a:p>
                      <a:pPr algn="ctr">
                        <a:lnSpc>
                          <a:spcPct val="115000"/>
                        </a:lnSpc>
                        <a:spcBef>
                          <a:spcPts val="2400"/>
                        </a:spcBef>
                        <a:spcAft>
                          <a:spcPts val="0"/>
                        </a:spcAft>
                      </a:pPr>
                      <a:endParaRPr lang="es-MX" sz="1400" b="1" kern="0" dirty="0" smtClean="0">
                        <a:solidFill>
                          <a:schemeClr val="tx1"/>
                        </a:solidFill>
                        <a:latin typeface="Arial" pitchFamily="34" charset="0"/>
                        <a:ea typeface="Times New Roman"/>
                        <a:cs typeface="Arial" pitchFamily="34" charset="0"/>
                      </a:endParaRPr>
                    </a:p>
                    <a:p>
                      <a:pPr algn="ctr">
                        <a:lnSpc>
                          <a:spcPct val="115000"/>
                        </a:lnSpc>
                        <a:spcBef>
                          <a:spcPts val="2400"/>
                        </a:spcBef>
                        <a:spcAft>
                          <a:spcPts val="0"/>
                        </a:spcAft>
                      </a:pPr>
                      <a:r>
                        <a:rPr lang="es-MX" sz="1400" b="1" kern="0" dirty="0" smtClean="0">
                          <a:solidFill>
                            <a:schemeClr val="tx1"/>
                          </a:solidFill>
                          <a:latin typeface="Arial" pitchFamily="34" charset="0"/>
                          <a:ea typeface="Times New Roman"/>
                          <a:cs typeface="Arial" pitchFamily="34" charset="0"/>
                        </a:rPr>
                        <a:t>298 Mujeres</a:t>
                      </a:r>
                      <a:endParaRPr lang="es-MX" sz="1400" b="1" kern="0" dirty="0">
                        <a:solidFill>
                          <a:schemeClr val="tx1"/>
                        </a:solidFill>
                        <a:latin typeface="Arial" pitchFamily="34" charset="0"/>
                        <a:ea typeface="Times New Roman"/>
                        <a:cs typeface="Arial" pitchFamily="34" charset="0"/>
                      </a:endParaRPr>
                    </a:p>
                  </a:txBody>
                  <a:tcPr marL="49793" marR="49793"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15000"/>
                        </a:lnSpc>
                        <a:spcAft>
                          <a:spcPts val="0"/>
                        </a:spcAft>
                        <a:buFont typeface="Arial" pitchFamily="34" charset="0"/>
                        <a:buChar char="•"/>
                        <a:tabLst>
                          <a:tab pos="457200" algn="l"/>
                        </a:tabLst>
                      </a:pPr>
                      <a:endParaRPr lang="es-MX" sz="1400" b="1" dirty="0" smtClean="0">
                        <a:solidFill>
                          <a:schemeClr val="tx1"/>
                        </a:solidFill>
                        <a:latin typeface="Arial" pitchFamily="34" charset="0"/>
                        <a:ea typeface="Calibri"/>
                        <a:cs typeface="Arial" pitchFamily="34" charset="0"/>
                      </a:endParaRPr>
                    </a:p>
                    <a:p>
                      <a:pPr marL="342900" lvl="0" indent="-342900">
                        <a:lnSpc>
                          <a:spcPct val="115000"/>
                        </a:lnSpc>
                        <a:spcAft>
                          <a:spcPts val="0"/>
                        </a:spcAft>
                        <a:buFont typeface="Arial" pitchFamily="34" charset="0"/>
                        <a:buChar char="•"/>
                        <a:tabLst>
                          <a:tab pos="457200" algn="l"/>
                        </a:tabLst>
                      </a:pPr>
                      <a:r>
                        <a:rPr lang="es-MX" sz="1400" b="1" dirty="0" smtClean="0">
                          <a:solidFill>
                            <a:schemeClr val="tx1"/>
                          </a:solidFill>
                          <a:latin typeface="Arial" pitchFamily="34" charset="0"/>
                          <a:ea typeface="Calibri"/>
                          <a:cs typeface="Arial" pitchFamily="34" charset="0"/>
                        </a:rPr>
                        <a:t>Violencia Familiar</a:t>
                      </a:r>
                    </a:p>
                    <a:p>
                      <a:pPr marL="342900" lvl="0" indent="-342900">
                        <a:lnSpc>
                          <a:spcPct val="115000"/>
                        </a:lnSpc>
                        <a:spcAft>
                          <a:spcPts val="0"/>
                        </a:spcAft>
                        <a:buFont typeface="Arial" pitchFamily="34" charset="0"/>
                        <a:buChar char="•"/>
                        <a:tabLst>
                          <a:tab pos="457200" algn="l"/>
                        </a:tabLst>
                      </a:pPr>
                      <a:r>
                        <a:rPr lang="es-MX" sz="1400" b="1" dirty="0" smtClean="0">
                          <a:solidFill>
                            <a:schemeClr val="tx1"/>
                          </a:solidFill>
                          <a:latin typeface="Arial" pitchFamily="34" charset="0"/>
                          <a:ea typeface="Calibri"/>
                          <a:cs typeface="Arial" pitchFamily="34" charset="0"/>
                        </a:rPr>
                        <a:t>Autoestima</a:t>
                      </a:r>
                    </a:p>
                    <a:p>
                      <a:pPr marL="342900" lvl="0" indent="-342900">
                        <a:lnSpc>
                          <a:spcPct val="115000"/>
                        </a:lnSpc>
                        <a:spcAft>
                          <a:spcPts val="0"/>
                        </a:spcAft>
                        <a:buFont typeface="Arial" pitchFamily="34" charset="0"/>
                        <a:buChar char="•"/>
                        <a:tabLst>
                          <a:tab pos="457200" algn="l"/>
                        </a:tabLst>
                      </a:pPr>
                      <a:r>
                        <a:rPr lang="es-MX" sz="1400" b="1" dirty="0" smtClean="0">
                          <a:solidFill>
                            <a:schemeClr val="tx1"/>
                          </a:solidFill>
                          <a:latin typeface="Arial" pitchFamily="34" charset="0"/>
                          <a:ea typeface="Calibri"/>
                          <a:cs typeface="Arial" pitchFamily="34" charset="0"/>
                        </a:rPr>
                        <a:t>Derechos y obligaciones </a:t>
                      </a:r>
                      <a:endParaRPr lang="es-MX" sz="1400" b="1" dirty="0">
                        <a:solidFill>
                          <a:schemeClr val="tx1"/>
                        </a:solidFill>
                        <a:latin typeface="Arial" pitchFamily="34" charset="0"/>
                        <a:ea typeface="Calibri"/>
                        <a:cs typeface="Arial" pitchFamily="34" charset="0"/>
                      </a:endParaRPr>
                    </a:p>
                  </a:txBody>
                  <a:tcPr marL="49793" marR="497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lnSpc>
                          <a:spcPct val="115000"/>
                        </a:lnSpc>
                        <a:spcAft>
                          <a:spcPts val="0"/>
                        </a:spcAft>
                        <a:buFont typeface="Times New Roman"/>
                        <a:buNone/>
                        <a:tabLst>
                          <a:tab pos="457200" algn="l"/>
                        </a:tabLst>
                      </a:pPr>
                      <a:endParaRPr lang="es-MX" sz="1100" b="1" baseline="0" dirty="0" smtClean="0">
                        <a:solidFill>
                          <a:schemeClr val="tx1"/>
                        </a:solidFill>
                        <a:latin typeface="Arial" pitchFamily="34" charset="0"/>
                        <a:ea typeface="Calibri"/>
                        <a:cs typeface="Arial" pitchFamily="34" charset="0"/>
                      </a:endParaRPr>
                    </a:p>
                    <a:p>
                      <a:pPr marL="0" lvl="0" indent="0">
                        <a:lnSpc>
                          <a:spcPct val="115000"/>
                        </a:lnSpc>
                        <a:spcAft>
                          <a:spcPts val="0"/>
                        </a:spcAft>
                        <a:buFont typeface="Times New Roman"/>
                        <a:buNone/>
                        <a:tabLst>
                          <a:tab pos="457200" algn="l"/>
                        </a:tabLst>
                      </a:pPr>
                      <a:endParaRPr lang="es-MX" sz="1100" b="1" baseline="0" dirty="0" smtClean="0">
                        <a:solidFill>
                          <a:schemeClr val="tx1"/>
                        </a:solidFill>
                        <a:latin typeface="Arial" pitchFamily="34" charset="0"/>
                        <a:ea typeface="Calibri"/>
                        <a:cs typeface="Arial" pitchFamily="34" charset="0"/>
                      </a:endParaRPr>
                    </a:p>
                    <a:p>
                      <a:pPr marL="0" lvl="0" indent="0">
                        <a:lnSpc>
                          <a:spcPct val="115000"/>
                        </a:lnSpc>
                        <a:spcAft>
                          <a:spcPts val="0"/>
                        </a:spcAft>
                        <a:buFont typeface="Times New Roman"/>
                        <a:buNone/>
                        <a:tabLst>
                          <a:tab pos="457200" algn="l"/>
                        </a:tabLst>
                      </a:pPr>
                      <a:r>
                        <a:rPr lang="es-MX" sz="1600" b="1" baseline="0" dirty="0" smtClean="0">
                          <a:solidFill>
                            <a:schemeClr val="tx1"/>
                          </a:solidFill>
                          <a:latin typeface="Arial" pitchFamily="34" charset="0"/>
                          <a:ea typeface="Calibri"/>
                          <a:cs typeface="Arial" pitchFamily="34" charset="0"/>
                        </a:rPr>
                        <a:t>13 COLONIAS</a:t>
                      </a:r>
                    </a:p>
                    <a:p>
                      <a:pPr marL="342900" lvl="0" indent="-342900">
                        <a:lnSpc>
                          <a:spcPct val="115000"/>
                        </a:lnSpc>
                        <a:spcAft>
                          <a:spcPts val="0"/>
                        </a:spcAft>
                        <a:buFont typeface="Times New Roman"/>
                        <a:buNone/>
                        <a:tabLst>
                          <a:tab pos="457200" algn="l"/>
                        </a:tabLst>
                      </a:pPr>
                      <a:endParaRPr lang="es-MX" sz="1100" b="1" baseline="0" dirty="0" smtClean="0">
                        <a:solidFill>
                          <a:schemeClr val="tx1"/>
                        </a:solidFill>
                        <a:latin typeface="Arial" pitchFamily="34" charset="0"/>
                        <a:ea typeface="Calibri"/>
                        <a:cs typeface="Arial" pitchFamily="34" charset="0"/>
                      </a:endParaRPr>
                    </a:p>
                  </a:txBody>
                  <a:tcPr marL="49793" marR="497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noFill/>
                  </a:tcPr>
                </a:tc>
              </a:tr>
            </a:tbl>
          </a:graphicData>
        </a:graphic>
      </p:graphicFrame>
      <p:sp>
        <p:nvSpPr>
          <p:cNvPr id="11" name="10 Rectángulo"/>
          <p:cNvSpPr/>
          <p:nvPr/>
        </p:nvSpPr>
        <p:spPr>
          <a:xfrm>
            <a:off x="846160" y="1425138"/>
            <a:ext cx="7055893"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PLÁTICAS DE PREVENCIÓN  Y CURSOS DE CAPACITACIÓN A LAS CIUDADANAS</a:t>
            </a:r>
            <a:endParaRPr lang="es-ES" b="1" dirty="0">
              <a:latin typeface="Arial" panose="020B0604020202020204" pitchFamily="34" charset="0"/>
              <a:cs typeface="Arial" panose="020B0604020202020204" pitchFamily="34" charset="0"/>
            </a:endParaRPr>
          </a:p>
        </p:txBody>
      </p:sp>
      <p:cxnSp>
        <p:nvCxnSpPr>
          <p:cNvPr id="12" name="11 Conector recto"/>
          <p:cNvCxnSpPr/>
          <p:nvPr/>
        </p:nvCxnSpPr>
        <p:spPr>
          <a:xfrm>
            <a:off x="5704753" y="4217158"/>
            <a:ext cx="15421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778460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22" name="CuadroTexto 1"/>
          <p:cNvSpPr txBox="1"/>
          <p:nvPr/>
        </p:nvSpPr>
        <p:spPr>
          <a:xfrm>
            <a:off x="369190" y="498615"/>
            <a:ext cx="877481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 </a:t>
            </a:r>
            <a:endParaRPr lang="es-ES" sz="3200" b="1" i="1" dirty="0">
              <a:solidFill>
                <a:srgbClr val="FFFF66"/>
              </a:solidFill>
              <a:latin typeface="Arial" panose="020B0604020202020204" pitchFamily="34" charset="0"/>
              <a:cs typeface="Arial" panose="020B0604020202020204" pitchFamily="34" charset="0"/>
            </a:endParaRPr>
          </a:p>
        </p:txBody>
      </p:sp>
      <p:sp>
        <p:nvSpPr>
          <p:cNvPr id="23" name="CuadroTexto 3"/>
          <p:cNvSpPr txBox="1"/>
          <p:nvPr/>
        </p:nvSpPr>
        <p:spPr>
          <a:xfrm>
            <a:off x="3037181"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pic>
        <p:nvPicPr>
          <p:cNvPr id="24" name="Picture 2" descr="C:\Users\patrimonio1\Documents\FOTOS GENERAL\NUEVAS\DSCF6722.JPG"/>
          <p:cNvPicPr>
            <a:picLocks noChangeAspect="1" noChangeArrowheads="1"/>
          </p:cNvPicPr>
          <p:nvPr/>
        </p:nvPicPr>
        <p:blipFill>
          <a:blip r:embed="rId2" cstate="print"/>
          <a:srcRect/>
          <a:stretch>
            <a:fillRect/>
          </a:stretch>
        </p:blipFill>
        <p:spPr bwMode="auto">
          <a:xfrm>
            <a:off x="0" y="1320420"/>
            <a:ext cx="3138985" cy="2432714"/>
          </a:xfrm>
          <a:prstGeom prst="rect">
            <a:avLst/>
          </a:prstGeom>
          <a:noFill/>
        </p:spPr>
      </p:pic>
      <p:pic>
        <p:nvPicPr>
          <p:cNvPr id="25" name="Picture 3" descr="C:\Users\patrimonio1\Documents\FOTOS GENERAL\NUEVAS\DSCF6704.JPG"/>
          <p:cNvPicPr>
            <a:picLocks noChangeAspect="1" noChangeArrowheads="1"/>
          </p:cNvPicPr>
          <p:nvPr/>
        </p:nvPicPr>
        <p:blipFill>
          <a:blip r:embed="rId3" cstate="print"/>
          <a:srcRect/>
          <a:stretch>
            <a:fillRect/>
          </a:stretch>
        </p:blipFill>
        <p:spPr bwMode="auto">
          <a:xfrm>
            <a:off x="3084393" y="1319567"/>
            <a:ext cx="2797792" cy="2215203"/>
          </a:xfrm>
          <a:prstGeom prst="rect">
            <a:avLst/>
          </a:prstGeom>
          <a:noFill/>
        </p:spPr>
      </p:pic>
      <p:pic>
        <p:nvPicPr>
          <p:cNvPr id="26" name="Picture 4" descr="C:\Users\patrimonio1\Documents\FOTOS GENERAL\NUEVAS\DSCF6678.JPG"/>
          <p:cNvPicPr>
            <a:picLocks noChangeAspect="1" noChangeArrowheads="1"/>
          </p:cNvPicPr>
          <p:nvPr/>
        </p:nvPicPr>
        <p:blipFill>
          <a:blip r:embed="rId4" cstate="print"/>
          <a:srcRect/>
          <a:stretch>
            <a:fillRect/>
          </a:stretch>
        </p:blipFill>
        <p:spPr bwMode="auto">
          <a:xfrm>
            <a:off x="0" y="3439234"/>
            <a:ext cx="3098042" cy="2674963"/>
          </a:xfrm>
          <a:prstGeom prst="rect">
            <a:avLst/>
          </a:prstGeom>
          <a:noFill/>
        </p:spPr>
      </p:pic>
      <p:pic>
        <p:nvPicPr>
          <p:cNvPr id="27" name="Picture 6" descr="C:\Users\patrimonio1\Documents\FOTOS GENERAL\NUEVAS\DSCF6489.JPG"/>
          <p:cNvPicPr>
            <a:picLocks noChangeAspect="1" noChangeArrowheads="1"/>
          </p:cNvPicPr>
          <p:nvPr/>
        </p:nvPicPr>
        <p:blipFill>
          <a:blip r:embed="rId5" cstate="print"/>
          <a:srcRect/>
          <a:stretch>
            <a:fillRect/>
          </a:stretch>
        </p:blipFill>
        <p:spPr bwMode="auto">
          <a:xfrm>
            <a:off x="5841242" y="3383791"/>
            <a:ext cx="3302758" cy="2744053"/>
          </a:xfrm>
          <a:prstGeom prst="rect">
            <a:avLst/>
          </a:prstGeom>
          <a:noFill/>
        </p:spPr>
      </p:pic>
      <p:pic>
        <p:nvPicPr>
          <p:cNvPr id="28" name="Picture 7" descr="C:\Users\patrimonio1\Documents\FOTOS GENERAL\NUEVAS\DSCF6311.JPG"/>
          <p:cNvPicPr>
            <a:picLocks noChangeAspect="1" noChangeArrowheads="1"/>
          </p:cNvPicPr>
          <p:nvPr/>
        </p:nvPicPr>
        <p:blipFill>
          <a:blip r:embed="rId6" cstate="print"/>
          <a:srcRect/>
          <a:stretch>
            <a:fillRect/>
          </a:stretch>
        </p:blipFill>
        <p:spPr bwMode="auto">
          <a:xfrm>
            <a:off x="5868537" y="1329803"/>
            <a:ext cx="3275463" cy="2164024"/>
          </a:xfrm>
          <a:prstGeom prst="rect">
            <a:avLst/>
          </a:prstGeom>
          <a:noFill/>
        </p:spPr>
      </p:pic>
      <p:pic>
        <p:nvPicPr>
          <p:cNvPr id="29" name="Picture 8" descr="C:\Users\patrimonio1\Documents\FOTOS GENERAL\NUEVAS\DSCF6504.JPG"/>
          <p:cNvPicPr>
            <a:picLocks noChangeAspect="1" noChangeArrowheads="1"/>
          </p:cNvPicPr>
          <p:nvPr/>
        </p:nvPicPr>
        <p:blipFill>
          <a:blip r:embed="rId7" cstate="print"/>
          <a:srcRect/>
          <a:stretch>
            <a:fillRect/>
          </a:stretch>
        </p:blipFill>
        <p:spPr bwMode="auto">
          <a:xfrm>
            <a:off x="3098042" y="3480180"/>
            <a:ext cx="2743199" cy="2634018"/>
          </a:xfrm>
          <a:prstGeom prst="rect">
            <a:avLst/>
          </a:prstGeom>
          <a:noFill/>
        </p:spPr>
      </p:pic>
      <p:sp>
        <p:nvSpPr>
          <p:cNvPr id="30" name="29 CuadroTexto"/>
          <p:cNvSpPr txBox="1"/>
          <p:nvPr/>
        </p:nvSpPr>
        <p:spPr>
          <a:xfrm>
            <a:off x="0" y="1337481"/>
            <a:ext cx="1929503" cy="369332"/>
          </a:xfrm>
          <a:prstGeom prst="rect">
            <a:avLst/>
          </a:prstGeom>
          <a:noFill/>
        </p:spPr>
        <p:txBody>
          <a:bodyPr wrap="none" rtlCol="0">
            <a:spAutoFit/>
          </a:bodyPr>
          <a:lstStyle/>
          <a:p>
            <a:r>
              <a:rPr lang="es-MX" b="1" dirty="0" smtClean="0"/>
              <a:t>REAL DE SAN JOSE</a:t>
            </a:r>
            <a:endParaRPr lang="es-MX" b="1" dirty="0"/>
          </a:p>
        </p:txBody>
      </p:sp>
      <p:sp>
        <p:nvSpPr>
          <p:cNvPr id="31" name="30 CuadroTexto"/>
          <p:cNvSpPr txBox="1"/>
          <p:nvPr/>
        </p:nvSpPr>
        <p:spPr>
          <a:xfrm>
            <a:off x="3903261" y="1364778"/>
            <a:ext cx="1896609" cy="369332"/>
          </a:xfrm>
          <a:prstGeom prst="rect">
            <a:avLst/>
          </a:prstGeom>
          <a:noFill/>
        </p:spPr>
        <p:txBody>
          <a:bodyPr wrap="none" rtlCol="0">
            <a:spAutoFit/>
          </a:bodyPr>
          <a:lstStyle/>
          <a:p>
            <a:r>
              <a:rPr lang="es-MX" b="1" dirty="0" smtClean="0"/>
              <a:t>COLINAS  DEL SOL</a:t>
            </a:r>
            <a:endParaRPr lang="es-MX" b="1" dirty="0"/>
          </a:p>
        </p:txBody>
      </p:sp>
      <p:sp>
        <p:nvSpPr>
          <p:cNvPr id="32" name="31 CuadroTexto"/>
          <p:cNvSpPr txBox="1"/>
          <p:nvPr/>
        </p:nvSpPr>
        <p:spPr>
          <a:xfrm>
            <a:off x="0" y="3466529"/>
            <a:ext cx="1198277" cy="369332"/>
          </a:xfrm>
          <a:prstGeom prst="rect">
            <a:avLst/>
          </a:prstGeom>
          <a:noFill/>
        </p:spPr>
        <p:txBody>
          <a:bodyPr wrap="none" rtlCol="0">
            <a:spAutoFit/>
          </a:bodyPr>
          <a:lstStyle/>
          <a:p>
            <a:r>
              <a:rPr lang="es-MX" b="1" dirty="0" smtClean="0"/>
              <a:t>VALLE SUR</a:t>
            </a:r>
            <a:endParaRPr lang="es-MX" b="1" dirty="0"/>
          </a:p>
        </p:txBody>
      </p:sp>
      <p:sp>
        <p:nvSpPr>
          <p:cNvPr id="33" name="32 CuadroTexto"/>
          <p:cNvSpPr txBox="1"/>
          <p:nvPr/>
        </p:nvSpPr>
        <p:spPr>
          <a:xfrm>
            <a:off x="6302086" y="4121637"/>
            <a:ext cx="2541658" cy="369332"/>
          </a:xfrm>
          <a:prstGeom prst="rect">
            <a:avLst/>
          </a:prstGeom>
          <a:noFill/>
        </p:spPr>
        <p:txBody>
          <a:bodyPr wrap="none" rtlCol="0">
            <a:spAutoFit/>
          </a:bodyPr>
          <a:lstStyle/>
          <a:p>
            <a:r>
              <a:rPr lang="es-MX" b="1" dirty="0" smtClean="0"/>
              <a:t>PRADERAS DE SAN JUAN</a:t>
            </a:r>
            <a:endParaRPr lang="es-MX" b="1" dirty="0"/>
          </a:p>
        </p:txBody>
      </p:sp>
      <p:sp>
        <p:nvSpPr>
          <p:cNvPr id="34" name="33 CuadroTexto"/>
          <p:cNvSpPr txBox="1"/>
          <p:nvPr/>
        </p:nvSpPr>
        <p:spPr>
          <a:xfrm>
            <a:off x="6905769" y="1255592"/>
            <a:ext cx="1529778" cy="369332"/>
          </a:xfrm>
          <a:prstGeom prst="rect">
            <a:avLst/>
          </a:prstGeom>
          <a:noFill/>
        </p:spPr>
        <p:txBody>
          <a:bodyPr wrap="none" rtlCol="0">
            <a:spAutoFit/>
          </a:bodyPr>
          <a:lstStyle/>
          <a:p>
            <a:r>
              <a:rPr lang="es-MX" b="1" dirty="0" smtClean="0"/>
              <a:t>LOS COMETAS</a:t>
            </a:r>
            <a:endParaRPr lang="es-MX" b="1" dirty="0"/>
          </a:p>
        </p:txBody>
      </p:sp>
      <p:sp>
        <p:nvSpPr>
          <p:cNvPr id="35" name="34 CuadroTexto"/>
          <p:cNvSpPr txBox="1"/>
          <p:nvPr/>
        </p:nvSpPr>
        <p:spPr>
          <a:xfrm>
            <a:off x="3603012" y="3466530"/>
            <a:ext cx="1960408" cy="369332"/>
          </a:xfrm>
          <a:prstGeom prst="rect">
            <a:avLst/>
          </a:prstGeom>
          <a:noFill/>
        </p:spPr>
        <p:txBody>
          <a:bodyPr wrap="none" rtlCol="0">
            <a:spAutoFit/>
          </a:bodyPr>
          <a:lstStyle/>
          <a:p>
            <a:r>
              <a:rPr lang="es-MX" b="1" dirty="0" smtClean="0"/>
              <a:t>PASEO DEL PRADO</a:t>
            </a:r>
            <a:endParaRPr lang="es-MX" b="1" dirty="0"/>
          </a:p>
        </p:txBody>
      </p:sp>
    </p:spTree>
    <p:extLst>
      <p:ext uri="{BB962C8B-B14F-4D97-AF65-F5344CB8AC3E}">
        <p14:creationId xmlns:p14="http://schemas.microsoft.com/office/powerpoint/2010/main" xmlns="" val="244144224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3"/>
          <p:cNvSpPr txBox="1"/>
          <p:nvPr/>
        </p:nvSpPr>
        <p:spPr>
          <a:xfrm>
            <a:off x="2202053" y="-1897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2" name="CuadroTexto 1"/>
          <p:cNvSpPr txBox="1"/>
          <p:nvPr/>
        </p:nvSpPr>
        <p:spPr>
          <a:xfrm>
            <a:off x="369190" y="498615"/>
            <a:ext cx="877481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 </a:t>
            </a:r>
            <a:endParaRPr lang="es-ES" sz="3200" b="1" i="1" dirty="0">
              <a:solidFill>
                <a:srgbClr val="FFFF66"/>
              </a:solidFill>
              <a:latin typeface="Arial" panose="020B0604020202020204" pitchFamily="34" charset="0"/>
              <a:cs typeface="Arial" panose="020B060402020202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xmlns="" val="2266054428"/>
              </p:ext>
            </p:extLst>
          </p:nvPr>
        </p:nvGraphicFramePr>
        <p:xfrm>
          <a:off x="2565779" y="2159128"/>
          <a:ext cx="3848672" cy="3449927"/>
        </p:xfrm>
        <a:graphic>
          <a:graphicData uri="http://schemas.openxmlformats.org/drawingml/2006/table">
            <a:tbl>
              <a:tblPr/>
              <a:tblGrid>
                <a:gridCol w="2075479"/>
                <a:gridCol w="1773193"/>
              </a:tblGrid>
              <a:tr h="0">
                <a:tc>
                  <a:txBody>
                    <a:bodyPr/>
                    <a:lstStyle/>
                    <a:p>
                      <a:pPr algn="ctr">
                        <a:lnSpc>
                          <a:spcPct val="115000"/>
                        </a:lnSpc>
                        <a:spcAft>
                          <a:spcPts val="0"/>
                        </a:spcAft>
                      </a:pPr>
                      <a:r>
                        <a:rPr lang="es-MX" sz="1400" b="1" dirty="0" smtClean="0">
                          <a:solidFill>
                            <a:srgbClr val="000000"/>
                          </a:solidFill>
                          <a:latin typeface="Arial" pitchFamily="34" charset="0"/>
                          <a:ea typeface="Calibri"/>
                          <a:cs typeface="Arial" pitchFamily="34" charset="0"/>
                        </a:rPr>
                        <a:t>Atención</a:t>
                      </a:r>
                      <a:r>
                        <a:rPr lang="es-MX" sz="1400" b="1" baseline="0" dirty="0" smtClean="0">
                          <a:solidFill>
                            <a:srgbClr val="000000"/>
                          </a:solidFill>
                          <a:latin typeface="Arial" pitchFamily="34" charset="0"/>
                          <a:ea typeface="Calibri"/>
                          <a:cs typeface="Arial" pitchFamily="34" charset="0"/>
                        </a:rPr>
                        <a:t> Legal</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smtClean="0">
                          <a:solidFill>
                            <a:srgbClr val="000000"/>
                          </a:solidFill>
                          <a:latin typeface="Arial" pitchFamily="34" charset="0"/>
                          <a:ea typeface="Calibri"/>
                          <a:cs typeface="Arial" pitchFamily="34" charset="0"/>
                        </a:rPr>
                        <a:t>Usuarias Atendidas  Septiembre</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r>
              <a:tr h="477672">
                <a:tc>
                  <a:txBody>
                    <a:bodyPr/>
                    <a:lstStyle/>
                    <a:p>
                      <a:pPr algn="l">
                        <a:lnSpc>
                          <a:spcPct val="115000"/>
                        </a:lnSpc>
                        <a:spcAft>
                          <a:spcPts val="0"/>
                        </a:spcAft>
                      </a:pPr>
                      <a:r>
                        <a:rPr lang="es-MX" sz="1400" b="1" dirty="0" smtClean="0">
                          <a:latin typeface="Arial" pitchFamily="34" charset="0"/>
                          <a:ea typeface="Calibri"/>
                          <a:cs typeface="Arial" pitchFamily="34" charset="0"/>
                        </a:rPr>
                        <a:t>Legal</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smtClean="0">
                          <a:latin typeface="Arial" pitchFamily="34" charset="0"/>
                          <a:ea typeface="Calibri"/>
                          <a:cs typeface="Arial" pitchFamily="34" charset="0"/>
                        </a:rPr>
                        <a:t>136</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477671">
                <a:tc>
                  <a:txBody>
                    <a:bodyPr/>
                    <a:lstStyle/>
                    <a:p>
                      <a:pPr algn="l">
                        <a:lnSpc>
                          <a:spcPct val="115000"/>
                        </a:lnSpc>
                        <a:spcAft>
                          <a:spcPts val="0"/>
                        </a:spcAft>
                      </a:pPr>
                      <a:r>
                        <a:rPr lang="es-MX" sz="1400" b="1" dirty="0" smtClean="0">
                          <a:latin typeface="Arial" pitchFamily="34" charset="0"/>
                          <a:ea typeface="Calibri"/>
                          <a:cs typeface="Arial" pitchFamily="34" charset="0"/>
                        </a:rPr>
                        <a:t>Demanda</a:t>
                      </a:r>
                      <a:r>
                        <a:rPr lang="es-MX" sz="1400" b="1" baseline="0" dirty="0" smtClean="0">
                          <a:latin typeface="Arial" pitchFamily="34" charset="0"/>
                          <a:ea typeface="Calibri"/>
                          <a:cs typeface="Arial" pitchFamily="34" charset="0"/>
                        </a:rPr>
                        <a:t> de pensión alimenticia</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smtClean="0">
                          <a:latin typeface="Arial" pitchFamily="34" charset="0"/>
                          <a:ea typeface="Calibri"/>
                          <a:cs typeface="Arial" pitchFamily="34" charset="0"/>
                        </a:rPr>
                        <a:t>6</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518615">
                <a:tc>
                  <a:txBody>
                    <a:bodyPr/>
                    <a:lstStyle/>
                    <a:p>
                      <a:pPr algn="l">
                        <a:lnSpc>
                          <a:spcPct val="115000"/>
                        </a:lnSpc>
                        <a:spcAft>
                          <a:spcPts val="0"/>
                        </a:spcAft>
                      </a:pPr>
                      <a:r>
                        <a:rPr lang="es-MX" sz="1400" b="1" dirty="0" smtClean="0">
                          <a:latin typeface="Arial" pitchFamily="34" charset="0"/>
                          <a:ea typeface="Calibri"/>
                          <a:cs typeface="Arial" pitchFamily="34" charset="0"/>
                        </a:rPr>
                        <a:t>Demandas de divorcio necesario</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smtClean="0">
                          <a:latin typeface="Arial" pitchFamily="34" charset="0"/>
                          <a:ea typeface="Calibri"/>
                          <a:cs typeface="Arial" pitchFamily="34" charset="0"/>
                        </a:rPr>
                        <a:t>9</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545911">
                <a:tc>
                  <a:txBody>
                    <a:bodyPr/>
                    <a:lstStyle/>
                    <a:p>
                      <a:pPr algn="l">
                        <a:lnSpc>
                          <a:spcPct val="115000"/>
                        </a:lnSpc>
                        <a:spcAft>
                          <a:spcPts val="0"/>
                        </a:spcAft>
                      </a:pPr>
                      <a:r>
                        <a:rPr lang="es-MX" sz="1400" b="1" dirty="0" smtClean="0">
                          <a:latin typeface="Arial" pitchFamily="34" charset="0"/>
                          <a:ea typeface="Calibri"/>
                          <a:cs typeface="Arial" pitchFamily="34" charset="0"/>
                        </a:rPr>
                        <a:t>Separaciones provisionales de cónyuges </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MX" sz="1400" b="1" dirty="0" smtClean="0">
                          <a:latin typeface="Arial" pitchFamily="34" charset="0"/>
                          <a:ea typeface="Calibri"/>
                          <a:cs typeface="Arial" pitchFamily="34" charset="0"/>
                        </a:rPr>
                        <a:t>2</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328699">
                <a:tc>
                  <a:txBody>
                    <a:bodyPr/>
                    <a:lstStyle/>
                    <a:p>
                      <a:pPr algn="ctr">
                        <a:lnSpc>
                          <a:spcPct val="115000"/>
                        </a:lnSpc>
                        <a:spcAft>
                          <a:spcPts val="0"/>
                        </a:spcAft>
                      </a:pPr>
                      <a:r>
                        <a:rPr lang="es-MX" sz="1400" b="1" dirty="0" smtClean="0">
                          <a:latin typeface="Arial" pitchFamily="34" charset="0"/>
                          <a:ea typeface="Calibri"/>
                          <a:cs typeface="Arial" pitchFamily="34" charset="0"/>
                        </a:rPr>
                        <a:t>Atención Psicológica </a:t>
                      </a: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MX" sz="1400" b="1" dirty="0" smtClean="0">
                          <a:latin typeface="Arial" pitchFamily="34" charset="0"/>
                          <a:ea typeface="Calibri"/>
                          <a:cs typeface="Arial" pitchFamily="34" charset="0"/>
                        </a:rPr>
                        <a:t> 112 Mujeres </a:t>
                      </a:r>
                    </a:p>
                    <a:p>
                      <a:pPr algn="ctr">
                        <a:lnSpc>
                          <a:spcPct val="115000"/>
                        </a:lnSpc>
                        <a:spcAft>
                          <a:spcPts val="0"/>
                        </a:spcAft>
                      </a:pPr>
                      <a:endParaRPr lang="es-MX" sz="1400" b="1" dirty="0">
                        <a:latin typeface="Arial" pitchFamily="34" charset="0"/>
                        <a:ea typeface="Calibri"/>
                        <a:cs typeface="Arial" pitchFamily="34" charset="0"/>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r>
            </a:tbl>
          </a:graphicData>
        </a:graphic>
      </p:graphicFrame>
      <p:sp>
        <p:nvSpPr>
          <p:cNvPr id="8" name="7 Rectángulo"/>
          <p:cNvSpPr/>
          <p:nvPr/>
        </p:nvSpPr>
        <p:spPr>
          <a:xfrm>
            <a:off x="1191784" y="1306822"/>
            <a:ext cx="6271146" cy="369332"/>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PROGRAMA DE ATENCIÓN A LA VIOLENCIA FAMILIAR</a:t>
            </a:r>
            <a:endParaRPr lang="es-ES" dirty="0">
              <a:latin typeface="Arial" panose="020B0604020202020204" pitchFamily="34" charset="0"/>
              <a:cs typeface="Arial" panose="020B0604020202020204" pitchFamily="34" charset="0"/>
            </a:endParaRPr>
          </a:p>
        </p:txBody>
      </p:sp>
      <p:pic>
        <p:nvPicPr>
          <p:cNvPr id="9" name="8 Imagen" descr="C:\Users\patrimonio1\Pictures\SERGIO.jpg"/>
          <p:cNvPicPr/>
          <p:nvPr/>
        </p:nvPicPr>
        <p:blipFill>
          <a:blip r:embed="rId2" cstate="print"/>
          <a:srcRect/>
          <a:stretch>
            <a:fillRect/>
          </a:stretch>
        </p:blipFill>
        <p:spPr bwMode="auto">
          <a:xfrm>
            <a:off x="109182" y="2355231"/>
            <a:ext cx="2388359" cy="2817269"/>
          </a:xfrm>
          <a:prstGeom prst="rect">
            <a:avLst/>
          </a:prstGeom>
          <a:noFill/>
          <a:ln w="9525">
            <a:noFill/>
            <a:miter lim="800000"/>
            <a:headEnd/>
            <a:tailEnd/>
          </a:ln>
        </p:spPr>
      </p:pic>
      <p:pic>
        <p:nvPicPr>
          <p:cNvPr id="10" name="Picture 2" descr="C:\Users\patrimonio1\Documents\FOTOS GENERAL\NUEVAS\atencion donaji.jpg"/>
          <p:cNvPicPr>
            <a:picLocks noChangeAspect="1" noChangeArrowheads="1"/>
          </p:cNvPicPr>
          <p:nvPr/>
        </p:nvPicPr>
        <p:blipFill>
          <a:blip r:embed="rId3" cstate="print"/>
          <a:srcRect/>
          <a:stretch>
            <a:fillRect/>
          </a:stretch>
        </p:blipFill>
        <p:spPr bwMode="auto">
          <a:xfrm>
            <a:off x="6456408" y="2355232"/>
            <a:ext cx="2373715" cy="2817269"/>
          </a:xfrm>
          <a:prstGeom prst="rect">
            <a:avLst/>
          </a:prstGeom>
          <a:noFill/>
        </p:spPr>
      </p:pic>
    </p:spTree>
    <p:extLst>
      <p:ext uri="{BB962C8B-B14F-4D97-AF65-F5344CB8AC3E}">
        <p14:creationId xmlns:p14="http://schemas.microsoft.com/office/powerpoint/2010/main" xmlns="" val="403345039"/>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3"/>
          <p:cNvSpPr txBox="1"/>
          <p:nvPr/>
        </p:nvSpPr>
        <p:spPr>
          <a:xfrm>
            <a:off x="2202053" y="-1897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2" name="CuadroTexto 1"/>
          <p:cNvSpPr txBox="1"/>
          <p:nvPr/>
        </p:nvSpPr>
        <p:spPr>
          <a:xfrm>
            <a:off x="369190" y="498615"/>
            <a:ext cx="877481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 </a:t>
            </a:r>
            <a:endParaRPr lang="es-ES" sz="3200" b="1" i="1" dirty="0">
              <a:solidFill>
                <a:srgbClr val="FFFF66"/>
              </a:solidFill>
              <a:latin typeface="Arial" panose="020B0604020202020204" pitchFamily="34" charset="0"/>
              <a:cs typeface="Arial" panose="020B0604020202020204" pitchFamily="34" charset="0"/>
            </a:endParaRPr>
          </a:p>
        </p:txBody>
      </p:sp>
      <p:sp>
        <p:nvSpPr>
          <p:cNvPr id="5" name="4 Rectángulo"/>
          <p:cNvSpPr/>
          <p:nvPr/>
        </p:nvSpPr>
        <p:spPr>
          <a:xfrm>
            <a:off x="110271" y="1327645"/>
            <a:ext cx="8843749" cy="4939814"/>
          </a:xfrm>
          <a:prstGeom prst="rect">
            <a:avLst/>
          </a:prstGeom>
        </p:spPr>
        <p:txBody>
          <a:bodyPr wrap="square">
            <a:spAutoFit/>
          </a:bodyPr>
          <a:lstStyle/>
          <a:p>
            <a:pPr algn="just"/>
            <a:r>
              <a:rPr lang="es-MX" sz="1600" b="1" u="sng" dirty="0" smtClean="0">
                <a:latin typeface="Arial" pitchFamily="34" charset="0"/>
                <a:cs typeface="Arial" pitchFamily="34" charset="0"/>
              </a:rPr>
              <a:t>Desarrollo del Proyecto del Refugio Transitorio, seguimos en contacto con las empresas</a:t>
            </a:r>
            <a:r>
              <a:rPr lang="es-MX" sz="1500" b="1" dirty="0" smtClean="0">
                <a:latin typeface="Arial" pitchFamily="34" charset="0"/>
                <a:cs typeface="Arial" pitchFamily="34" charset="0"/>
              </a:rPr>
              <a:t>:</a:t>
            </a:r>
          </a:p>
          <a:p>
            <a:pPr algn="just"/>
            <a:endParaRPr lang="es-MX" sz="1500" dirty="0" smtClean="0">
              <a:latin typeface="Arial" pitchFamily="34" charset="0"/>
              <a:cs typeface="Arial" pitchFamily="34" charset="0"/>
            </a:endParaRPr>
          </a:p>
          <a:p>
            <a:pPr algn="just"/>
            <a:r>
              <a:rPr lang="es-MX" sz="1500" dirty="0" smtClean="0">
                <a:latin typeface="Arial" pitchFamily="34" charset="0"/>
                <a:cs typeface="Arial" pitchFamily="34" charset="0"/>
              </a:rPr>
              <a:t>Llenamos una solicitud por medio de internet de la empresa FEMSA y por respuesta nos informan que no somos Donatarios Autorizados. </a:t>
            </a:r>
          </a:p>
          <a:p>
            <a:pPr algn="just"/>
            <a:endParaRPr lang="es-MX" sz="1500" dirty="0" smtClean="0">
              <a:latin typeface="Arial" pitchFamily="34" charset="0"/>
              <a:cs typeface="Arial" pitchFamily="34" charset="0"/>
            </a:endParaRPr>
          </a:p>
          <a:p>
            <a:pPr algn="just"/>
            <a:r>
              <a:rPr lang="es-MX" sz="1500" dirty="0" smtClean="0">
                <a:latin typeface="Arial" pitchFamily="34" charset="0"/>
                <a:cs typeface="Arial" pitchFamily="34" charset="0"/>
              </a:rPr>
              <a:t>De la empresa CEMEX tenemos un nuevo contacto la Lic. Ana Teresa Reynoso (departamento de responsabilidad social) le enviamos la propuesta del Proyecto por correo electrónico para su valoración y estamos en espera de su respuesta.</a:t>
            </a:r>
          </a:p>
          <a:p>
            <a:pPr algn="just"/>
            <a:endParaRPr lang="es-MX" sz="1500" dirty="0" smtClean="0">
              <a:latin typeface="Arial" pitchFamily="34" charset="0"/>
              <a:cs typeface="Arial" pitchFamily="34" charset="0"/>
            </a:endParaRPr>
          </a:p>
          <a:p>
            <a:pPr algn="just"/>
            <a:r>
              <a:rPr lang="es-MX" sz="1500" dirty="0" smtClean="0">
                <a:latin typeface="Arial" pitchFamily="34" charset="0"/>
                <a:cs typeface="Arial" pitchFamily="34" charset="0"/>
              </a:rPr>
              <a:t>Panel Rey les enviamos el Proyecto al personal de mercadotecnia de esta empresa, estamos en contacto con la Lic. Susana Ruiz para el proceso de revisión, Viernes 10 de Octubre nos pidieron lista de material para la construcción la oficina de Desarrollo Sustentable nos proporcionara este listado de lo que se requiere.</a:t>
            </a:r>
          </a:p>
          <a:p>
            <a:pPr algn="just"/>
            <a:endParaRPr lang="es-MX" sz="1500" dirty="0" smtClean="0">
              <a:latin typeface="Arial" pitchFamily="34" charset="0"/>
              <a:cs typeface="Arial" pitchFamily="34" charset="0"/>
            </a:endParaRPr>
          </a:p>
          <a:p>
            <a:pPr algn="just"/>
            <a:r>
              <a:rPr lang="es-MX" sz="1500" dirty="0" smtClean="0">
                <a:latin typeface="Arial" pitchFamily="34" charset="0"/>
                <a:cs typeface="Arial" pitchFamily="34" charset="0"/>
              </a:rPr>
              <a:t>Estamos en contacto con la Lic. Sonia Montemayor (personal del Corporativo de </a:t>
            </a:r>
            <a:r>
              <a:rPr lang="es-MX" sz="1500" dirty="0" err="1" smtClean="0">
                <a:latin typeface="Arial" pitchFamily="34" charset="0"/>
                <a:cs typeface="Arial" pitchFamily="34" charset="0"/>
              </a:rPr>
              <a:t>Telcel</a:t>
            </a:r>
            <a:r>
              <a:rPr lang="es-MX" sz="1500" dirty="0" smtClean="0">
                <a:latin typeface="Arial" pitchFamily="34" charset="0"/>
                <a:cs typeface="Arial" pitchFamily="34" charset="0"/>
              </a:rPr>
              <a:t>) y continuamos esperando una respuesta.</a:t>
            </a:r>
          </a:p>
          <a:p>
            <a:pPr algn="just"/>
            <a:endParaRPr lang="es-MX" sz="1500" dirty="0" smtClean="0">
              <a:latin typeface="Arial" pitchFamily="34" charset="0"/>
              <a:cs typeface="Arial" pitchFamily="34" charset="0"/>
            </a:endParaRPr>
          </a:p>
          <a:p>
            <a:pPr algn="just"/>
            <a:r>
              <a:rPr lang="es-MX" sz="1500" b="1" dirty="0" smtClean="0">
                <a:latin typeface="Arial" pitchFamily="34" charset="0"/>
                <a:cs typeface="Arial" pitchFamily="34" charset="0"/>
              </a:rPr>
              <a:t>Comunidades Indígenas: </a:t>
            </a:r>
            <a:r>
              <a:rPr lang="es-MX" sz="1500" dirty="0" smtClean="0">
                <a:latin typeface="Arial" pitchFamily="34" charset="0"/>
                <a:cs typeface="Arial" pitchFamily="34" charset="0"/>
              </a:rPr>
              <a:t>Entregamos un Oficio a la Lic. Alma Mercado del Grupo SENDA  para solicitar apoyo de transporte para la comunidad Mixteca que desean viajar al Estado de Oaxaca su lugar de origen en el mes de Noviembre, estamos en espera de respuesta por parte de esta empresa.</a:t>
            </a:r>
          </a:p>
          <a:p>
            <a:pPr algn="just"/>
            <a:endParaRPr lang="es-MX" sz="1500" b="1" dirty="0" smtClean="0">
              <a:latin typeface="Arial" pitchFamily="34" charset="0"/>
              <a:cs typeface="Arial" pitchFamily="34" charset="0"/>
            </a:endParaRPr>
          </a:p>
        </p:txBody>
      </p:sp>
    </p:spTree>
    <p:extLst>
      <p:ext uri="{BB962C8B-B14F-4D97-AF65-F5344CB8AC3E}">
        <p14:creationId xmlns:p14="http://schemas.microsoft.com/office/powerpoint/2010/main" xmlns="" val="1353326833"/>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p:cNvSpPr txBox="1"/>
          <p:nvPr/>
        </p:nvSpPr>
        <p:spPr>
          <a:xfrm>
            <a:off x="326845" y="584775"/>
            <a:ext cx="8447965"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6" name="CuadroTexto 3"/>
          <p:cNvSpPr txBox="1"/>
          <p:nvPr/>
        </p:nvSpPr>
        <p:spPr>
          <a:xfrm>
            <a:off x="2223744" y="6342337"/>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8" name="7 Rectángulo"/>
          <p:cNvSpPr/>
          <p:nvPr/>
        </p:nvSpPr>
        <p:spPr>
          <a:xfrm>
            <a:off x="1182513" y="0"/>
            <a:ext cx="6744155"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6 Rectángulo"/>
          <p:cNvSpPr/>
          <p:nvPr/>
        </p:nvSpPr>
        <p:spPr>
          <a:xfrm>
            <a:off x="128161" y="1350257"/>
            <a:ext cx="8498791" cy="4524315"/>
          </a:xfrm>
          <a:prstGeom prst="rect">
            <a:avLst/>
          </a:prstGeom>
        </p:spPr>
        <p:txBody>
          <a:bodyPr wrap="square">
            <a:spAutoFit/>
          </a:bodyPr>
          <a:lstStyle/>
          <a:p>
            <a:pPr algn="just"/>
            <a:r>
              <a:rPr lang="es-MX" i="1" dirty="0" smtClean="0">
                <a:latin typeface="Arial" pitchFamily="34" charset="0"/>
                <a:cs typeface="Arial" pitchFamily="34" charset="0"/>
              </a:rPr>
              <a:t>07 de Octubre instalaremos a las Comunidades Indígenas durante la fiesta patronal de la Parroquia en la plaza principal para exposición y venta de artesanías.</a:t>
            </a:r>
          </a:p>
          <a:p>
            <a:pPr algn="just"/>
            <a:endParaRPr lang="es-MX" i="1" dirty="0" smtClean="0">
              <a:latin typeface="Arial" pitchFamily="34" charset="0"/>
              <a:cs typeface="Arial" pitchFamily="34" charset="0"/>
            </a:endParaRPr>
          </a:p>
          <a:p>
            <a:pPr algn="just"/>
            <a:r>
              <a:rPr lang="es-MX" i="1" dirty="0" smtClean="0">
                <a:latin typeface="Arial" pitchFamily="34" charset="0"/>
                <a:cs typeface="Arial" pitchFamily="34" charset="0"/>
              </a:rPr>
              <a:t>Iniciaremos el 4° curso de manejo, que se continuaran dando permanentemente, dado que tenemos una lista de espera de más de 500 Mujeres.</a:t>
            </a:r>
          </a:p>
          <a:p>
            <a:pPr algn="just"/>
            <a:endParaRPr lang="es-MX" i="1" dirty="0" smtClean="0">
              <a:latin typeface="Arial" pitchFamily="34" charset="0"/>
              <a:cs typeface="Arial" pitchFamily="34" charset="0"/>
            </a:endParaRPr>
          </a:p>
          <a:p>
            <a:pPr algn="just"/>
            <a:r>
              <a:rPr lang="es-MX" i="1" dirty="0" smtClean="0">
                <a:latin typeface="Arial" pitchFamily="34" charset="0"/>
                <a:cs typeface="Arial" pitchFamily="34" charset="0"/>
              </a:rPr>
              <a:t>Continuaremos llevando grupos de Mujeres de diferentes colonias a realizarse las mamografías al Centro de Salud Insurgentes de Guadalupe.</a:t>
            </a:r>
          </a:p>
          <a:p>
            <a:pPr algn="just"/>
            <a:endParaRPr lang="es-MX" i="1" dirty="0">
              <a:latin typeface="Arial" pitchFamily="34" charset="0"/>
              <a:cs typeface="Arial" pitchFamily="34" charset="0"/>
            </a:endParaRPr>
          </a:p>
          <a:p>
            <a:pPr algn="just"/>
            <a:r>
              <a:rPr lang="es-MX" i="1" dirty="0" smtClean="0">
                <a:latin typeface="Arial" pitchFamily="34" charset="0"/>
                <a:cs typeface="Arial" pitchFamily="34" charset="0"/>
              </a:rPr>
              <a:t>Contamos con 19 cursos de Autoempleo programados y 16 pláticas de Violencia Familiar, Autoestima y Derechos y Obligaciones en Familias.</a:t>
            </a:r>
          </a:p>
          <a:p>
            <a:pPr algn="just"/>
            <a:endParaRPr lang="es-MX" i="1" dirty="0" smtClean="0">
              <a:latin typeface="Arial" pitchFamily="34" charset="0"/>
              <a:cs typeface="Arial" pitchFamily="34" charset="0"/>
            </a:endParaRPr>
          </a:p>
          <a:p>
            <a:pPr algn="just"/>
            <a:endParaRPr lang="es-MX" i="1" dirty="0" smtClean="0">
              <a:latin typeface="Arial" pitchFamily="34" charset="0"/>
              <a:cs typeface="Arial" pitchFamily="34" charset="0"/>
            </a:endParaRPr>
          </a:p>
          <a:p>
            <a:pPr algn="just"/>
            <a:r>
              <a:rPr lang="es-MX" i="1" dirty="0">
                <a:latin typeface="Arial" pitchFamily="34" charset="0"/>
                <a:cs typeface="Arial" pitchFamily="34" charset="0"/>
              </a:rPr>
              <a:t>A</a:t>
            </a:r>
            <a:r>
              <a:rPr lang="es-MX" i="1" dirty="0" smtClean="0">
                <a:latin typeface="Arial" pitchFamily="34" charset="0"/>
                <a:cs typeface="Arial" pitchFamily="34" charset="0"/>
              </a:rPr>
              <a:t>ctividad Informativa y de Promoción con la Cruz Rosa  que promueve el cáncer de mama, en la Plaza Hidalgo.</a:t>
            </a:r>
            <a:endParaRPr lang="es-MX" i="1" dirty="0">
              <a:latin typeface="Arial" pitchFamily="34" charset="0"/>
              <a:cs typeface="Arial" pitchFamily="34" charset="0"/>
            </a:endParaRPr>
          </a:p>
        </p:txBody>
      </p:sp>
    </p:spTree>
    <p:extLst>
      <p:ext uri="{BB962C8B-B14F-4D97-AF65-F5344CB8AC3E}">
        <p14:creationId xmlns:p14="http://schemas.microsoft.com/office/powerpoint/2010/main" xmlns="" val="929575723"/>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61703" y="0"/>
            <a:ext cx="8112034" cy="369332"/>
          </a:xfrm>
          <a:prstGeom prst="rect">
            <a:avLst/>
          </a:prstGeom>
        </p:spPr>
        <p:txBody>
          <a:bodyPr wrap="square">
            <a:spAutoFit/>
          </a:bodyPr>
          <a:lstStyle/>
          <a:p>
            <a:pPr algn="ctr"/>
            <a:r>
              <a:rPr lang="es-ES" b="1" dirty="0" smtClean="0">
                <a:solidFill>
                  <a:schemeClr val="accent4">
                    <a:lumMod val="60000"/>
                    <a:lumOff val="40000"/>
                  </a:schemeClr>
                </a:solidFill>
              </a:rPr>
              <a:t> </a:t>
            </a:r>
            <a:endParaRPr lang="es-MX" b="1" dirty="0">
              <a:solidFill>
                <a:schemeClr val="accent4">
                  <a:lumMod val="60000"/>
                  <a:lumOff val="40000"/>
                </a:schemeClr>
              </a:solidFill>
            </a:endParaRPr>
          </a:p>
        </p:txBody>
      </p:sp>
      <p:sp>
        <p:nvSpPr>
          <p:cNvPr id="7" name="CuadroTexto 3"/>
          <p:cNvSpPr txBox="1"/>
          <p:nvPr/>
        </p:nvSpPr>
        <p:spPr>
          <a:xfrm>
            <a:off x="986206" y="515577"/>
            <a:ext cx="7406643"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ACCIÓN COMUNITARIA</a:t>
            </a:r>
            <a:endParaRPr lang="es-ES" sz="30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2" name="CuadroTexto 3"/>
          <p:cNvSpPr txBox="1"/>
          <p:nvPr/>
        </p:nvSpPr>
        <p:spPr>
          <a:xfrm>
            <a:off x="2915459"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9" name="8 Rectángulo"/>
          <p:cNvSpPr/>
          <p:nvPr/>
        </p:nvSpPr>
        <p:spPr>
          <a:xfrm>
            <a:off x="191911" y="1701800"/>
            <a:ext cx="4381500" cy="1631216"/>
          </a:xfrm>
          <a:prstGeom prst="rect">
            <a:avLst/>
          </a:prstGeom>
        </p:spPr>
        <p:txBody>
          <a:bodyPr wrap="square">
            <a:spAutoFit/>
          </a:bodyPr>
          <a:lstStyle/>
          <a:p>
            <a:pPr algn="just">
              <a:buNone/>
            </a:pPr>
            <a:r>
              <a:rPr lang="es-ES" sz="2000" dirty="0" smtClean="0">
                <a:latin typeface="Arial" pitchFamily="34" charset="0"/>
                <a:cs typeface="Arial" pitchFamily="34" charset="0"/>
              </a:rPr>
              <a:t>A partir del mes de Septiembre del presente año, se han llevado a cabo actualizaciones y tomas de protesta, esto con el fin de mantener los comités sólidos y bien estructurados. </a:t>
            </a:r>
          </a:p>
        </p:txBody>
      </p:sp>
      <p:pic>
        <p:nvPicPr>
          <p:cNvPr id="10" name="Picture 1" descr="C:\Users\user\Desktop\OFICIOS\informe del mes de sep\Actualizacion y toma de protesta 9-09 6pmlic felix\DSCF9434.JPG"/>
          <p:cNvPicPr>
            <a:picLocks noChangeAspect="1" noChangeArrowheads="1"/>
          </p:cNvPicPr>
          <p:nvPr/>
        </p:nvPicPr>
        <p:blipFill>
          <a:blip r:embed="rId2" cstate="print"/>
          <a:srcRect/>
          <a:stretch>
            <a:fillRect/>
          </a:stretch>
        </p:blipFill>
        <p:spPr bwMode="auto">
          <a:xfrm>
            <a:off x="4732866" y="1473200"/>
            <a:ext cx="3369734" cy="1917700"/>
          </a:xfrm>
          <a:prstGeom prst="rect">
            <a:avLst/>
          </a:prstGeom>
          <a:noFill/>
        </p:spPr>
      </p:pic>
      <p:pic>
        <p:nvPicPr>
          <p:cNvPr id="15" name="Picture 2" descr="C:\Users\user\Desktop\OFICIOS\informe del mes de sep\volant y protesta 7 pm 24-09\DSCF0216.JPG"/>
          <p:cNvPicPr>
            <a:picLocks noChangeAspect="1" noChangeArrowheads="1"/>
          </p:cNvPicPr>
          <p:nvPr/>
        </p:nvPicPr>
        <p:blipFill>
          <a:blip r:embed="rId3" cstate="print"/>
          <a:srcRect/>
          <a:stretch>
            <a:fillRect/>
          </a:stretch>
        </p:blipFill>
        <p:spPr bwMode="auto">
          <a:xfrm>
            <a:off x="396522" y="3525044"/>
            <a:ext cx="3972278" cy="2234406"/>
          </a:xfrm>
          <a:prstGeom prst="rect">
            <a:avLst/>
          </a:prstGeom>
          <a:noFill/>
        </p:spPr>
      </p:pic>
      <p:pic>
        <p:nvPicPr>
          <p:cNvPr id="16" name="Picture 3" descr="C:\Users\user\Desktop\OFICIOS\informe del mes de sep\volant y toma de protesta portal 6 pm 11-09\DSCF9620.JPG"/>
          <p:cNvPicPr>
            <a:picLocks noChangeAspect="1" noChangeArrowheads="1"/>
          </p:cNvPicPr>
          <p:nvPr/>
        </p:nvPicPr>
        <p:blipFill>
          <a:blip r:embed="rId4" cstate="print"/>
          <a:srcRect/>
          <a:stretch>
            <a:fillRect/>
          </a:stretch>
        </p:blipFill>
        <p:spPr bwMode="auto">
          <a:xfrm>
            <a:off x="4749800" y="3860800"/>
            <a:ext cx="3378199" cy="1905000"/>
          </a:xfrm>
          <a:prstGeom prst="rect">
            <a:avLst/>
          </a:prstGeom>
          <a:noFill/>
        </p:spPr>
      </p:pic>
      <p:sp>
        <p:nvSpPr>
          <p:cNvPr id="17" name="16 Rectángulo"/>
          <p:cNvSpPr/>
          <p:nvPr/>
        </p:nvSpPr>
        <p:spPr>
          <a:xfrm>
            <a:off x="939801" y="5727700"/>
            <a:ext cx="2946400" cy="430887"/>
          </a:xfrm>
          <a:prstGeom prst="rect">
            <a:avLst/>
          </a:prstGeom>
        </p:spPr>
        <p:txBody>
          <a:bodyPr wrap="square">
            <a:spAutoFit/>
          </a:bodyPr>
          <a:lstStyle/>
          <a:p>
            <a:pPr algn="ctr">
              <a:buNone/>
            </a:pPr>
            <a:r>
              <a:rPr lang="es-ES" sz="1100" b="1" dirty="0" smtClean="0">
                <a:latin typeface="Arial" pitchFamily="34" charset="0"/>
                <a:cs typeface="Arial" pitchFamily="34" charset="0"/>
              </a:rPr>
              <a:t>ASISTENCIA DE LA CIUDADANIA</a:t>
            </a:r>
          </a:p>
          <a:p>
            <a:pPr algn="ctr">
              <a:buNone/>
            </a:pPr>
            <a:r>
              <a:rPr lang="es-ES" sz="1100" b="1" dirty="0" smtClean="0">
                <a:latin typeface="Arial" pitchFamily="34" charset="0"/>
                <a:cs typeface="Arial" pitchFamily="34" charset="0"/>
              </a:rPr>
              <a:t>COL. PASEO ANDA LUZ </a:t>
            </a:r>
          </a:p>
        </p:txBody>
      </p:sp>
      <p:sp>
        <p:nvSpPr>
          <p:cNvPr id="18" name="17 Rectángulo"/>
          <p:cNvSpPr/>
          <p:nvPr/>
        </p:nvSpPr>
        <p:spPr>
          <a:xfrm>
            <a:off x="4953001" y="3352800"/>
            <a:ext cx="2946400" cy="430887"/>
          </a:xfrm>
          <a:prstGeom prst="rect">
            <a:avLst/>
          </a:prstGeom>
        </p:spPr>
        <p:txBody>
          <a:bodyPr wrap="square">
            <a:spAutoFit/>
          </a:bodyPr>
          <a:lstStyle/>
          <a:p>
            <a:pPr algn="ctr">
              <a:buNone/>
            </a:pPr>
            <a:r>
              <a:rPr lang="es-ES" sz="1100" b="1" dirty="0" smtClean="0">
                <a:latin typeface="Arial" pitchFamily="34" charset="0"/>
                <a:cs typeface="Arial" pitchFamily="34" charset="0"/>
              </a:rPr>
              <a:t>TOMA DE PROTESTA</a:t>
            </a:r>
          </a:p>
          <a:p>
            <a:pPr algn="ctr">
              <a:buNone/>
            </a:pPr>
            <a:r>
              <a:rPr lang="es-ES" sz="1100" b="1" dirty="0" smtClean="0">
                <a:latin typeface="Arial" pitchFamily="34" charset="0"/>
                <a:cs typeface="Arial" pitchFamily="34" charset="0"/>
              </a:rPr>
              <a:t>COL. URVI VILLA DEL REAL </a:t>
            </a:r>
          </a:p>
        </p:txBody>
      </p:sp>
      <p:sp>
        <p:nvSpPr>
          <p:cNvPr id="19" name="18 Rectángulo"/>
          <p:cNvSpPr/>
          <p:nvPr/>
        </p:nvSpPr>
        <p:spPr>
          <a:xfrm>
            <a:off x="4737100" y="5715000"/>
            <a:ext cx="3390900" cy="430887"/>
          </a:xfrm>
          <a:prstGeom prst="rect">
            <a:avLst/>
          </a:prstGeom>
        </p:spPr>
        <p:txBody>
          <a:bodyPr wrap="square">
            <a:spAutoFit/>
          </a:bodyPr>
          <a:lstStyle/>
          <a:p>
            <a:pPr algn="ctr">
              <a:buNone/>
            </a:pPr>
            <a:r>
              <a:rPr lang="es-ES" sz="1100" b="1" dirty="0" smtClean="0">
                <a:latin typeface="Arial" pitchFamily="34" charset="0"/>
                <a:cs typeface="Arial" pitchFamily="34" charset="0"/>
              </a:rPr>
              <a:t>FIRMA DE ACTA DE INTEGRACION DE COMITE</a:t>
            </a:r>
          </a:p>
          <a:p>
            <a:pPr algn="ctr">
              <a:buNone/>
            </a:pPr>
            <a:r>
              <a:rPr lang="es-ES" sz="1100" b="1" dirty="0" smtClean="0">
                <a:latin typeface="Arial" pitchFamily="34" charset="0"/>
                <a:cs typeface="Arial" pitchFamily="34" charset="0"/>
              </a:rPr>
              <a:t>COL. PORTAL DE JUAREZ</a:t>
            </a:r>
          </a:p>
        </p:txBody>
      </p:sp>
    </p:spTree>
    <p:extLst>
      <p:ext uri="{BB962C8B-B14F-4D97-AF65-F5344CB8AC3E}">
        <p14:creationId xmlns:p14="http://schemas.microsoft.com/office/powerpoint/2010/main" xmlns="" val="969549967"/>
      </p:ext>
    </p:extLst>
  </p:cSld>
  <p:clrMapOvr>
    <a:masterClrMapping/>
  </p:clrMapOvr>
  <p:transition spd="slow">
    <p:pull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7" name="CuadroTexto 1"/>
          <p:cNvSpPr txBox="1"/>
          <p:nvPr/>
        </p:nvSpPr>
        <p:spPr>
          <a:xfrm>
            <a:off x="631502" y="510988"/>
            <a:ext cx="7891071"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ACCIÓN COMUNITARIA</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8 Rectángulo"/>
          <p:cNvSpPr/>
          <p:nvPr/>
        </p:nvSpPr>
        <p:spPr>
          <a:xfrm>
            <a:off x="131072" y="1049597"/>
            <a:ext cx="8647612" cy="5239896"/>
          </a:xfrm>
          <a:prstGeom prst="rect">
            <a:avLst/>
          </a:prstGeom>
        </p:spPr>
        <p:txBody>
          <a:bodyPr wrap="square">
            <a:spAutoFit/>
          </a:bodyPr>
          <a:lstStyle/>
          <a:p>
            <a:pPr marL="114300" indent="0">
              <a:buNone/>
            </a:pPr>
            <a:endParaRPr lang="es-ES" sz="1650" b="1" dirty="0" smtClean="0">
              <a:latin typeface="Arial" pitchFamily="34" charset="0"/>
              <a:cs typeface="Arial" pitchFamily="34" charset="0"/>
            </a:endParaRPr>
          </a:p>
          <a:p>
            <a:pPr marL="114300" indent="0">
              <a:buNone/>
            </a:pPr>
            <a:r>
              <a:rPr lang="es-ES" sz="2000" dirty="0" smtClean="0">
                <a:latin typeface="Arial" pitchFamily="34" charset="0"/>
                <a:cs typeface="Arial" pitchFamily="34" charset="0"/>
              </a:rPr>
              <a:t>COLONIAS DE LAS QUE SE ATENDIERON LAS PETICIONES:</a:t>
            </a:r>
          </a:p>
          <a:p>
            <a:pPr marL="114300" indent="0">
              <a:buNone/>
            </a:pPr>
            <a:endParaRPr lang="es-ES" sz="2000" b="1" dirty="0" smtClean="0">
              <a:latin typeface="Arial" pitchFamily="34" charset="0"/>
              <a:cs typeface="Arial" pitchFamily="34" charset="0"/>
            </a:endParaRPr>
          </a:p>
          <a:p>
            <a:pPr>
              <a:buFontTx/>
              <a:buChar char="-"/>
            </a:pPr>
            <a:r>
              <a:rPr lang="es-ES" sz="2000" dirty="0" smtClean="0">
                <a:latin typeface="Arial" pitchFamily="34" charset="0"/>
                <a:cs typeface="Arial" pitchFamily="34" charset="0"/>
              </a:rPr>
              <a:t> </a:t>
            </a:r>
            <a:r>
              <a:rPr lang="es-ES" dirty="0" smtClean="0">
                <a:latin typeface="Arial" pitchFamily="34" charset="0"/>
                <a:cs typeface="Arial" pitchFamily="34" charset="0"/>
              </a:rPr>
              <a:t>URBI VILLA DEL REAL</a:t>
            </a:r>
          </a:p>
          <a:p>
            <a:pPr>
              <a:buFontTx/>
              <a:buChar char="-"/>
            </a:pPr>
            <a:r>
              <a:rPr lang="es-ES" dirty="0" smtClean="0">
                <a:latin typeface="Arial" pitchFamily="34" charset="0"/>
                <a:cs typeface="Arial" pitchFamily="34" charset="0"/>
              </a:rPr>
              <a:t> VILLAS DE SAN FRANCISCO</a:t>
            </a:r>
          </a:p>
          <a:p>
            <a:pPr>
              <a:buFontTx/>
              <a:buChar char="-"/>
            </a:pPr>
            <a:r>
              <a:rPr lang="es-ES" dirty="0" smtClean="0">
                <a:latin typeface="Arial" pitchFamily="34" charset="0"/>
                <a:cs typeface="Arial" pitchFamily="34" charset="0"/>
              </a:rPr>
              <a:t> REAL DE SAN JOSE</a:t>
            </a:r>
          </a:p>
          <a:p>
            <a:pPr>
              <a:buFontTx/>
              <a:buChar char="-"/>
            </a:pPr>
            <a:r>
              <a:rPr lang="es-ES" dirty="0" smtClean="0">
                <a:latin typeface="Arial" pitchFamily="34" charset="0"/>
                <a:cs typeface="Arial" pitchFamily="34" charset="0"/>
              </a:rPr>
              <a:t> LOS ENCINOS </a:t>
            </a:r>
          </a:p>
          <a:p>
            <a:pPr>
              <a:buFontTx/>
              <a:buChar char="-"/>
            </a:pPr>
            <a:r>
              <a:rPr lang="es-ES" dirty="0" smtClean="0">
                <a:latin typeface="Arial" pitchFamily="34" charset="0"/>
                <a:cs typeface="Arial" pitchFamily="34" charset="0"/>
              </a:rPr>
              <a:t> LAS LOMAS </a:t>
            </a:r>
          </a:p>
          <a:p>
            <a:pPr>
              <a:buFontTx/>
              <a:buChar char="-"/>
            </a:pPr>
            <a:r>
              <a:rPr lang="es-ES" dirty="0" smtClean="0">
                <a:latin typeface="Arial" pitchFamily="34" charset="0"/>
                <a:cs typeface="Arial" pitchFamily="34" charset="0"/>
              </a:rPr>
              <a:t> PORTAL DE JUÁREZ</a:t>
            </a:r>
          </a:p>
          <a:p>
            <a:pPr>
              <a:buFontTx/>
              <a:buChar char="-"/>
            </a:pPr>
            <a:r>
              <a:rPr lang="es-ES" dirty="0" smtClean="0">
                <a:latin typeface="Arial" pitchFamily="34" charset="0"/>
                <a:cs typeface="Arial" pitchFamily="34" charset="0"/>
              </a:rPr>
              <a:t> LOMAS DEL SOL</a:t>
            </a:r>
          </a:p>
          <a:p>
            <a:pPr>
              <a:buFontTx/>
              <a:buChar char="-"/>
            </a:pPr>
            <a:r>
              <a:rPr lang="es-ES" dirty="0" smtClean="0">
                <a:latin typeface="Arial" pitchFamily="34" charset="0"/>
                <a:cs typeface="Arial" pitchFamily="34" charset="0"/>
              </a:rPr>
              <a:t> HEROES DE NACOZARI </a:t>
            </a:r>
          </a:p>
          <a:p>
            <a:pPr>
              <a:buFontTx/>
              <a:buChar char="-"/>
            </a:pPr>
            <a:r>
              <a:rPr lang="es-ES" dirty="0" smtClean="0">
                <a:latin typeface="Arial" pitchFamily="34" charset="0"/>
                <a:cs typeface="Arial" pitchFamily="34" charset="0"/>
              </a:rPr>
              <a:t> TERRANOVA</a:t>
            </a:r>
          </a:p>
          <a:p>
            <a:pPr>
              <a:buFontTx/>
              <a:buChar char="-"/>
            </a:pPr>
            <a:r>
              <a:rPr lang="es-ES" dirty="0" smtClean="0">
                <a:latin typeface="Arial" pitchFamily="34" charset="0"/>
                <a:cs typeface="Arial" pitchFamily="34" charset="0"/>
              </a:rPr>
              <a:t> SIERRA VISTA</a:t>
            </a:r>
          </a:p>
          <a:p>
            <a:pPr>
              <a:buFontTx/>
              <a:buChar char="-"/>
            </a:pPr>
            <a:r>
              <a:rPr lang="es-ES" dirty="0" smtClean="0">
                <a:latin typeface="Arial" pitchFamily="34" charset="0"/>
                <a:cs typeface="Arial" pitchFamily="34" charset="0"/>
              </a:rPr>
              <a:t> PASEO ANDA LUZ</a:t>
            </a:r>
          </a:p>
          <a:p>
            <a:endParaRPr lang="es-ES" dirty="0" smtClean="0">
              <a:latin typeface="Arial" pitchFamily="34" charset="0"/>
              <a:cs typeface="Arial" pitchFamily="34" charset="0"/>
            </a:endParaRPr>
          </a:p>
          <a:p>
            <a:pPr algn="just"/>
            <a:r>
              <a:rPr lang="es-ES" sz="2000" dirty="0" smtClean="0">
                <a:latin typeface="Arial" pitchFamily="34" charset="0"/>
                <a:cs typeface="Arial" pitchFamily="34" charset="0"/>
              </a:rPr>
              <a:t>De las colonias antes señaladas, fueron atendidos y gestionados para su respuesta, solicitando de cada una de ellas el número de folio asignado, para continuar con el seguimiento de las mismas.  </a:t>
            </a:r>
          </a:p>
        </p:txBody>
      </p:sp>
      <p:graphicFrame>
        <p:nvGraphicFramePr>
          <p:cNvPr id="14" name="13 Tabla"/>
          <p:cNvGraphicFramePr>
            <a:graphicFrameLocks noGrp="1"/>
          </p:cNvGraphicFramePr>
          <p:nvPr>
            <p:extLst>
              <p:ext uri="{D42A27DB-BD31-4B8C-83A1-F6EECF244321}">
                <p14:modId xmlns:p14="http://schemas.microsoft.com/office/powerpoint/2010/main" xmlns="" val="571478589"/>
              </p:ext>
            </p:extLst>
          </p:nvPr>
        </p:nvGraphicFramePr>
        <p:xfrm>
          <a:off x="3597004" y="3659419"/>
          <a:ext cx="5232400" cy="1353597"/>
        </p:xfrm>
        <a:graphic>
          <a:graphicData uri="http://schemas.openxmlformats.org/drawingml/2006/table">
            <a:tbl>
              <a:tblPr firstRow="1" bandRow="1">
                <a:tableStyleId>{5C22544A-7EE6-4342-B048-85BDC9FD1C3A}</a:tableStyleId>
              </a:tblPr>
              <a:tblGrid>
                <a:gridCol w="1025796"/>
                <a:gridCol w="1590404"/>
                <a:gridCol w="1308100"/>
                <a:gridCol w="1308100"/>
              </a:tblGrid>
              <a:tr h="371010">
                <a:tc gridSpan="4">
                  <a:txBody>
                    <a:bodyPr/>
                    <a:lstStyle/>
                    <a:p>
                      <a:pPr algn="ctr"/>
                      <a:r>
                        <a:rPr lang="es-ES" sz="2000" b="1" dirty="0" smtClean="0">
                          <a:solidFill>
                            <a:schemeClr val="accent4">
                              <a:lumMod val="60000"/>
                              <a:lumOff val="40000"/>
                            </a:schemeClr>
                          </a:solidFill>
                          <a:latin typeface="Arial" pitchFamily="34" charset="0"/>
                          <a:cs typeface="Arial" pitchFamily="34" charset="0"/>
                        </a:rPr>
                        <a:t>PETICIONES</a:t>
                      </a:r>
                      <a:endParaRPr lang="es-MX" sz="2000" dirty="0">
                        <a:solidFill>
                          <a:srgbClr val="FFFF00"/>
                        </a:solidFill>
                      </a:endParaRPr>
                    </a:p>
                  </a:txBody>
                  <a:tcPr>
                    <a:solidFill>
                      <a:srgbClr val="03129F"/>
                    </a:solidFill>
                  </a:tcPr>
                </a:tc>
                <a:tc hMerge="1">
                  <a:txBody>
                    <a:bodyPr/>
                    <a:lstStyle/>
                    <a:p>
                      <a:endParaRPr lang="es-MX" dirty="0"/>
                    </a:p>
                  </a:txBody>
                  <a:tcPr/>
                </a:tc>
                <a:tc hMerge="1">
                  <a:txBody>
                    <a:bodyPr/>
                    <a:lstStyle/>
                    <a:p>
                      <a:endParaRPr lang="es-MX" dirty="0"/>
                    </a:p>
                  </a:txBody>
                  <a:tcPr/>
                </a:tc>
                <a:tc hMerge="1">
                  <a:txBody>
                    <a:bodyPr/>
                    <a:lstStyle/>
                    <a:p>
                      <a:pPr algn="ctr"/>
                      <a:endParaRPr lang="es-MX" dirty="0"/>
                    </a:p>
                  </a:txBody>
                  <a:tcPr/>
                </a:tc>
              </a:tr>
              <a:tr h="487063">
                <a:tc>
                  <a:txBody>
                    <a:bodyPr/>
                    <a:lstStyle/>
                    <a:p>
                      <a:pPr algn="ctr"/>
                      <a:r>
                        <a:rPr lang="es-MX" sz="1200" dirty="0" smtClean="0"/>
                        <a:t>MES</a:t>
                      </a:r>
                      <a:endParaRPr lang="es-MX" sz="1200" b="1" dirty="0">
                        <a:latin typeface="Arial" pitchFamily="34" charset="0"/>
                        <a:cs typeface="Arial" pitchFamily="34" charset="0"/>
                      </a:endParaRPr>
                    </a:p>
                  </a:txBody>
                  <a:tcPr/>
                </a:tc>
                <a:tc>
                  <a:txBody>
                    <a:bodyPr/>
                    <a:lstStyle/>
                    <a:p>
                      <a:pPr algn="ctr"/>
                      <a:r>
                        <a:rPr lang="es-MX" sz="1200" dirty="0" smtClean="0"/>
                        <a:t>PETICIONES</a:t>
                      </a:r>
                    </a:p>
                    <a:p>
                      <a:pPr algn="ctr"/>
                      <a:r>
                        <a:rPr lang="es-MX" sz="1200" dirty="0" smtClean="0"/>
                        <a:t>ENVIADAS</a:t>
                      </a:r>
                      <a:endParaRPr lang="es-MX" sz="1200" b="1" dirty="0">
                        <a:latin typeface="Arial" pitchFamily="34" charset="0"/>
                        <a:cs typeface="Arial" pitchFamily="34" charset="0"/>
                      </a:endParaRPr>
                    </a:p>
                  </a:txBody>
                  <a:tcPr/>
                </a:tc>
                <a:tc>
                  <a:txBody>
                    <a:bodyPr/>
                    <a:lstStyle/>
                    <a:p>
                      <a:pPr algn="ctr"/>
                      <a:r>
                        <a:rPr lang="es-MX" sz="1200" dirty="0" smtClean="0"/>
                        <a:t>PETICIONES </a:t>
                      </a:r>
                    </a:p>
                    <a:p>
                      <a:pPr algn="ctr"/>
                      <a:r>
                        <a:rPr lang="es-MX" sz="1200" dirty="0" smtClean="0"/>
                        <a:t>GESTIONADAS</a:t>
                      </a:r>
                      <a:endParaRPr lang="es-MX" sz="1200" b="1" dirty="0">
                        <a:latin typeface="Arial" pitchFamily="34" charset="0"/>
                        <a:cs typeface="Arial" pitchFamily="34" charset="0"/>
                      </a:endParaRPr>
                    </a:p>
                  </a:txBody>
                  <a:tcPr/>
                </a:tc>
                <a:tc>
                  <a:txBody>
                    <a:bodyPr/>
                    <a:lstStyle/>
                    <a:p>
                      <a:pPr algn="ctr"/>
                      <a:r>
                        <a:rPr lang="es-MX" sz="1200" dirty="0" smtClean="0"/>
                        <a:t>PETICIONES </a:t>
                      </a:r>
                    </a:p>
                    <a:p>
                      <a:pPr algn="ctr"/>
                      <a:r>
                        <a:rPr lang="es-MX" sz="1200" dirty="0" smtClean="0"/>
                        <a:t>EN ESPERA</a:t>
                      </a:r>
                      <a:endParaRPr lang="es-MX" sz="1200" b="1" dirty="0">
                        <a:latin typeface="Arial" pitchFamily="34" charset="0"/>
                        <a:cs typeface="Arial" pitchFamily="34" charset="0"/>
                      </a:endParaRPr>
                    </a:p>
                  </a:txBody>
                  <a:tcPr/>
                </a:tc>
              </a:tr>
              <a:tr h="470294">
                <a:tc>
                  <a:txBody>
                    <a:bodyPr/>
                    <a:lstStyle/>
                    <a:p>
                      <a:pPr algn="ctr"/>
                      <a:r>
                        <a:rPr lang="es-MX" sz="1200" dirty="0" smtClean="0"/>
                        <a:t>SEPTIEMBRE</a:t>
                      </a:r>
                      <a:endParaRPr lang="es-MX" sz="1200" dirty="0"/>
                    </a:p>
                  </a:txBody>
                  <a:tcPr/>
                </a:tc>
                <a:tc>
                  <a:txBody>
                    <a:bodyPr/>
                    <a:lstStyle/>
                    <a:p>
                      <a:pPr algn="ctr"/>
                      <a:r>
                        <a:rPr lang="es-MX" dirty="0" smtClean="0"/>
                        <a:t>63</a:t>
                      </a:r>
                      <a:endParaRPr lang="es-MX" dirty="0"/>
                    </a:p>
                  </a:txBody>
                  <a:tcPr/>
                </a:tc>
                <a:tc>
                  <a:txBody>
                    <a:bodyPr/>
                    <a:lstStyle/>
                    <a:p>
                      <a:pPr algn="ctr"/>
                      <a:r>
                        <a:rPr lang="es-MX" dirty="0" smtClean="0"/>
                        <a:t>61</a:t>
                      </a:r>
                      <a:endParaRPr lang="es-MX" dirty="0"/>
                    </a:p>
                  </a:txBody>
                  <a:tcPr/>
                </a:tc>
                <a:tc>
                  <a:txBody>
                    <a:bodyPr/>
                    <a:lstStyle/>
                    <a:p>
                      <a:pPr algn="ctr"/>
                      <a:r>
                        <a:rPr lang="es-MX" dirty="0" smtClean="0"/>
                        <a:t>2</a:t>
                      </a:r>
                      <a:endParaRPr lang="es-MX" dirty="0"/>
                    </a:p>
                  </a:txBody>
                  <a:tcPr/>
                </a:tc>
              </a:tr>
            </a:tbl>
          </a:graphicData>
        </a:graphic>
      </p:graphicFrame>
      <p:pic>
        <p:nvPicPr>
          <p:cNvPr id="15" name="Picture 1" descr="C:\Users\user\Desktop\OFICIOS\informe del mes de sep\volant y toma de protesta portal 6 pm 11-09\DSCF9610.JPG"/>
          <p:cNvPicPr>
            <a:picLocks noChangeAspect="1" noChangeArrowheads="1"/>
          </p:cNvPicPr>
          <p:nvPr/>
        </p:nvPicPr>
        <p:blipFill>
          <a:blip r:embed="rId2" cstate="print"/>
          <a:srcRect/>
          <a:stretch>
            <a:fillRect/>
          </a:stretch>
        </p:blipFill>
        <p:spPr bwMode="auto">
          <a:xfrm>
            <a:off x="4632302" y="1674880"/>
            <a:ext cx="3546122" cy="1994694"/>
          </a:xfrm>
          <a:prstGeom prst="rect">
            <a:avLst/>
          </a:prstGeom>
          <a:noFill/>
        </p:spPr>
      </p:pic>
    </p:spTree>
    <p:extLst>
      <p:ext uri="{BB962C8B-B14F-4D97-AF65-F5344CB8AC3E}">
        <p14:creationId xmlns:p14="http://schemas.microsoft.com/office/powerpoint/2010/main" xmlns="" val="969549967"/>
      </p:ext>
    </p:extLst>
  </p:cSld>
  <p:clrMapOvr>
    <a:masterClrMapping/>
  </p:clrMapOvr>
  <p:transition spd="slow">
    <p:pull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3" name="CuadroTexto 1"/>
          <p:cNvSpPr txBox="1"/>
          <p:nvPr/>
        </p:nvSpPr>
        <p:spPr>
          <a:xfrm>
            <a:off x="631502" y="510988"/>
            <a:ext cx="7891071"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ACCIÓN COMUNITARIA</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6 Rectángulo"/>
          <p:cNvSpPr/>
          <p:nvPr/>
        </p:nvSpPr>
        <p:spPr>
          <a:xfrm>
            <a:off x="203200" y="1314629"/>
            <a:ext cx="8074966" cy="4555093"/>
          </a:xfrm>
          <a:prstGeom prst="rect">
            <a:avLst/>
          </a:prstGeom>
        </p:spPr>
        <p:txBody>
          <a:bodyPr wrap="square">
            <a:spAutoFit/>
          </a:bodyPr>
          <a:lstStyle/>
          <a:p>
            <a:pPr marL="114300" indent="0" algn="just">
              <a:buNone/>
            </a:pPr>
            <a:r>
              <a:rPr lang="es-ES" sz="2000" dirty="0" smtClean="0">
                <a:latin typeface="Arial" pitchFamily="34" charset="0"/>
                <a:cs typeface="Arial" pitchFamily="34" charset="0"/>
              </a:rPr>
              <a:t>Se han realizado convocatorias para el programa Elige Cuidarte, con la finalidad de hacerle saber a la ciudadanía y poner al alcance de todas las mujeres, las principales pruebas de diagnostico, tales como:</a:t>
            </a:r>
            <a:endParaRPr lang="es-ES" sz="2000" dirty="0">
              <a:latin typeface="Arial" pitchFamily="34" charset="0"/>
              <a:cs typeface="Arial" pitchFamily="34" charset="0"/>
            </a:endParaRPr>
          </a:p>
          <a:p>
            <a:pPr marL="400050" indent="-285750" algn="just">
              <a:buFontTx/>
              <a:buChar char="-"/>
            </a:pPr>
            <a:r>
              <a:rPr lang="es-ES" sz="2000" dirty="0" smtClean="0">
                <a:latin typeface="Arial" pitchFamily="34" charset="0"/>
                <a:cs typeface="Arial" pitchFamily="34" charset="0"/>
              </a:rPr>
              <a:t>Cáncer Cérvico-uterino: Papanicolaou</a:t>
            </a:r>
          </a:p>
          <a:p>
            <a:pPr marL="114300" algn="just"/>
            <a:r>
              <a:rPr lang="es-ES" sz="2000" dirty="0" smtClean="0">
                <a:latin typeface="Arial" pitchFamily="34" charset="0"/>
                <a:cs typeface="Arial" pitchFamily="34" charset="0"/>
              </a:rPr>
              <a:t>     y prueba del virus del papiloma humano.</a:t>
            </a:r>
          </a:p>
          <a:p>
            <a:pPr marL="400050" indent="-285750" algn="just">
              <a:buFontTx/>
              <a:buChar char="-"/>
            </a:pPr>
            <a:r>
              <a:rPr lang="es-ES" sz="2000" dirty="0" smtClean="0">
                <a:latin typeface="Arial" pitchFamily="34" charset="0"/>
                <a:cs typeface="Arial" pitchFamily="34" charset="0"/>
              </a:rPr>
              <a:t>Cáncer de mama</a:t>
            </a:r>
          </a:p>
          <a:p>
            <a:pPr marL="400050" indent="-285750" algn="just">
              <a:buFontTx/>
              <a:buChar char="-"/>
            </a:pPr>
            <a:r>
              <a:rPr lang="es-ES" sz="2000" dirty="0" smtClean="0">
                <a:latin typeface="Arial" pitchFamily="34" charset="0"/>
                <a:cs typeface="Arial" pitchFamily="34" charset="0"/>
              </a:rPr>
              <a:t>Mastografía: Radiografía de mama o mamografía.</a:t>
            </a:r>
          </a:p>
          <a:p>
            <a:pPr marL="400050" indent="-285750" algn="just">
              <a:buFontTx/>
              <a:buChar char="-"/>
            </a:pPr>
            <a:endParaRPr lang="es-ES" sz="2000" dirty="0">
              <a:latin typeface="Arial" pitchFamily="34" charset="0"/>
              <a:cs typeface="Arial" pitchFamily="34" charset="0"/>
            </a:endParaRPr>
          </a:p>
          <a:p>
            <a:pPr marL="400050" indent="-285750" algn="just">
              <a:buFontTx/>
              <a:buChar char="-"/>
            </a:pPr>
            <a:endParaRPr lang="es-ES" sz="2000" dirty="0" smtClean="0">
              <a:latin typeface="Arial" pitchFamily="34" charset="0"/>
              <a:cs typeface="Arial" pitchFamily="34" charset="0"/>
            </a:endParaRPr>
          </a:p>
          <a:p>
            <a:pPr marL="400050" indent="-285750" algn="just">
              <a:buFontTx/>
              <a:buChar char="-"/>
            </a:pPr>
            <a:endParaRPr lang="es-ES" dirty="0">
              <a:latin typeface="Arial" pitchFamily="34" charset="0"/>
              <a:cs typeface="Arial" pitchFamily="34" charset="0"/>
            </a:endParaRPr>
          </a:p>
          <a:p>
            <a:pPr marL="400050" indent="-285750" algn="just">
              <a:buFontTx/>
              <a:buChar char="-"/>
            </a:pPr>
            <a:endParaRPr lang="es-ES" dirty="0" smtClean="0">
              <a:latin typeface="Arial" pitchFamily="34" charset="0"/>
              <a:cs typeface="Arial" pitchFamily="34" charset="0"/>
            </a:endParaRPr>
          </a:p>
          <a:p>
            <a:pPr marL="400050" indent="-285750" algn="just">
              <a:buFontTx/>
              <a:buChar char="-"/>
            </a:pPr>
            <a:endParaRPr lang="es-ES" dirty="0">
              <a:latin typeface="Arial" pitchFamily="34" charset="0"/>
              <a:cs typeface="Arial" pitchFamily="34" charset="0"/>
            </a:endParaRPr>
          </a:p>
          <a:p>
            <a:pPr marL="400050" indent="-285750" algn="just">
              <a:buFontTx/>
              <a:buChar char="-"/>
            </a:pPr>
            <a:endParaRPr lang="es-ES" dirty="0" smtClean="0">
              <a:latin typeface="Arial" pitchFamily="34" charset="0"/>
              <a:cs typeface="Arial" pitchFamily="34" charset="0"/>
            </a:endParaRPr>
          </a:p>
          <a:p>
            <a:pPr marL="114300" indent="0" algn="just">
              <a:buNone/>
            </a:pPr>
            <a:endParaRPr lang="es-ES" dirty="0" smtClean="0">
              <a:latin typeface="Arial" pitchFamily="34" charset="0"/>
              <a:cs typeface="Arial" pitchFamily="34" charset="0"/>
            </a:endParaRPr>
          </a:p>
        </p:txBody>
      </p:sp>
      <p:pic>
        <p:nvPicPr>
          <p:cNvPr id="9" name="Picture 2" descr="C:\Users\user\Desktop\OFICIOS\informe del mes de sep\vistas del rio brig 17-09 9 am\DSCF9679.JPG"/>
          <p:cNvPicPr>
            <a:picLocks noChangeAspect="1" noChangeArrowheads="1"/>
          </p:cNvPicPr>
          <p:nvPr/>
        </p:nvPicPr>
        <p:blipFill>
          <a:blip r:embed="rId2" cstate="print"/>
          <a:srcRect/>
          <a:stretch>
            <a:fillRect/>
          </a:stretch>
        </p:blipFill>
        <p:spPr bwMode="auto">
          <a:xfrm>
            <a:off x="566760" y="3916340"/>
            <a:ext cx="3826933" cy="2152650"/>
          </a:xfrm>
          <a:prstGeom prst="rect">
            <a:avLst/>
          </a:prstGeom>
          <a:noFill/>
        </p:spPr>
      </p:pic>
      <p:pic>
        <p:nvPicPr>
          <p:cNvPr id="10" name="Picture 3" descr="C:\Users\user\Desktop\OFICIOS\informe del mes de sep\vistas del rio brig 17-09 9 am\DSCF9697.JPG"/>
          <p:cNvPicPr>
            <a:picLocks noChangeAspect="1" noChangeArrowheads="1"/>
          </p:cNvPicPr>
          <p:nvPr/>
        </p:nvPicPr>
        <p:blipFill>
          <a:blip r:embed="rId3" cstate="print"/>
          <a:srcRect/>
          <a:stretch>
            <a:fillRect/>
          </a:stretch>
        </p:blipFill>
        <p:spPr bwMode="auto">
          <a:xfrm>
            <a:off x="4454284" y="3917134"/>
            <a:ext cx="3873500" cy="2145506"/>
          </a:xfrm>
          <a:prstGeom prst="rect">
            <a:avLst/>
          </a:prstGeom>
          <a:noFill/>
        </p:spPr>
      </p:pic>
    </p:spTree>
    <p:extLst>
      <p:ext uri="{BB962C8B-B14F-4D97-AF65-F5344CB8AC3E}">
        <p14:creationId xmlns:p14="http://schemas.microsoft.com/office/powerpoint/2010/main" xmlns="" val="96954996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
          <p:cNvSpPr txBox="1"/>
          <p:nvPr/>
        </p:nvSpPr>
        <p:spPr>
          <a:xfrm>
            <a:off x="1578585" y="532651"/>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3" name="CuadroTexto 3"/>
          <p:cNvSpPr txBox="1"/>
          <p:nvPr/>
        </p:nvSpPr>
        <p:spPr>
          <a:xfrm>
            <a:off x="2915460"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pic>
        <p:nvPicPr>
          <p:cNvPr id="8" name="Picture 2" descr="C:\Documents and Settings\Usuario\Escritorio\fotografias skate\1240060_616435938450938_133420537_n.jpg"/>
          <p:cNvPicPr>
            <a:picLocks noChangeAspect="1" noChangeArrowheads="1"/>
          </p:cNvPicPr>
          <p:nvPr/>
        </p:nvPicPr>
        <p:blipFill>
          <a:blip r:embed="rId2" cstate="print"/>
          <a:srcRect/>
          <a:stretch>
            <a:fillRect/>
          </a:stretch>
        </p:blipFill>
        <p:spPr bwMode="auto">
          <a:xfrm>
            <a:off x="829927" y="3265871"/>
            <a:ext cx="3702217" cy="2616312"/>
          </a:xfrm>
          <a:prstGeom prst="rect">
            <a:avLst/>
          </a:prstGeom>
          <a:noFill/>
        </p:spPr>
      </p:pic>
      <p:pic>
        <p:nvPicPr>
          <p:cNvPr id="10" name="Picture 2" descr="C:\Documents and Settings\Usuario\Mis documentos\skate 8.jpg"/>
          <p:cNvPicPr>
            <a:picLocks noChangeAspect="1" noChangeArrowheads="1"/>
          </p:cNvPicPr>
          <p:nvPr/>
        </p:nvPicPr>
        <p:blipFill>
          <a:blip r:embed="rId3" cstate="print"/>
          <a:srcRect/>
          <a:stretch>
            <a:fillRect/>
          </a:stretch>
        </p:blipFill>
        <p:spPr bwMode="auto">
          <a:xfrm>
            <a:off x="4660320" y="3265872"/>
            <a:ext cx="3801291" cy="2616312"/>
          </a:xfrm>
          <a:prstGeom prst="rect">
            <a:avLst/>
          </a:prstGeom>
          <a:noFill/>
        </p:spPr>
      </p:pic>
      <p:sp>
        <p:nvSpPr>
          <p:cNvPr id="11" name="10 CuadroTexto"/>
          <p:cNvSpPr txBox="1"/>
          <p:nvPr/>
        </p:nvSpPr>
        <p:spPr>
          <a:xfrm>
            <a:off x="636232" y="1411889"/>
            <a:ext cx="7791826" cy="1631216"/>
          </a:xfrm>
          <a:prstGeom prst="rect">
            <a:avLst/>
          </a:prstGeom>
          <a:noFill/>
        </p:spPr>
        <p:txBody>
          <a:bodyPr wrap="square" rtlCol="0">
            <a:spAutoFit/>
          </a:bodyPr>
          <a:lstStyle/>
          <a:p>
            <a:pPr algn="ctr"/>
            <a:r>
              <a:rPr lang="es-ES" sz="2000" dirty="0" smtClean="0">
                <a:latin typeface="Arial" pitchFamily="34" charset="0"/>
                <a:cs typeface="Arial" pitchFamily="34" charset="0"/>
              </a:rPr>
              <a:t>Clases de </a:t>
            </a:r>
            <a:r>
              <a:rPr lang="es-ES" sz="2000" dirty="0" err="1" smtClean="0">
                <a:latin typeface="Arial" pitchFamily="34" charset="0"/>
                <a:cs typeface="Arial" pitchFamily="34" charset="0"/>
              </a:rPr>
              <a:t>Skate</a:t>
            </a:r>
            <a:r>
              <a:rPr lang="es-ES" sz="2000" dirty="0" smtClean="0">
                <a:latin typeface="Arial" pitchFamily="34" charset="0"/>
                <a:cs typeface="Arial" pitchFamily="34" charset="0"/>
              </a:rPr>
              <a:t> </a:t>
            </a:r>
          </a:p>
          <a:p>
            <a:pPr algn="just"/>
            <a:endParaRPr lang="es-ES" sz="2000" dirty="0">
              <a:latin typeface="Arial" pitchFamily="34" charset="0"/>
              <a:cs typeface="Arial" pitchFamily="34" charset="0"/>
            </a:endParaRPr>
          </a:p>
          <a:p>
            <a:pPr algn="just"/>
            <a:r>
              <a:rPr lang="es-ES" sz="2000" dirty="0">
                <a:latin typeface="Arial" pitchFamily="34" charset="0"/>
                <a:cs typeface="Arial" pitchFamily="34" charset="0"/>
              </a:rPr>
              <a:t>T</a:t>
            </a:r>
            <a:r>
              <a:rPr lang="es-ES" sz="2000" dirty="0" smtClean="0">
                <a:latin typeface="Arial" pitchFamily="34" charset="0"/>
                <a:cs typeface="Arial" pitchFamily="34" charset="0"/>
              </a:rPr>
              <a:t>enemos un grupo de </a:t>
            </a:r>
            <a:r>
              <a:rPr lang="es-ES" sz="2000" dirty="0" err="1" smtClean="0">
                <a:latin typeface="Arial" pitchFamily="34" charset="0"/>
                <a:cs typeface="Arial" pitchFamily="34" charset="0"/>
              </a:rPr>
              <a:t>Skates</a:t>
            </a:r>
            <a:r>
              <a:rPr lang="es-ES" sz="2000" dirty="0" smtClean="0">
                <a:latin typeface="Arial" pitchFamily="34" charset="0"/>
                <a:cs typeface="Arial" pitchFamily="34" charset="0"/>
              </a:rPr>
              <a:t> aproximado de 50 jóvenes, tomando las clases en el </a:t>
            </a:r>
            <a:r>
              <a:rPr lang="es-ES" sz="2000" dirty="0" err="1" smtClean="0">
                <a:latin typeface="Arial" pitchFamily="34" charset="0"/>
                <a:cs typeface="Arial" pitchFamily="34" charset="0"/>
              </a:rPr>
              <a:t>Skatepark</a:t>
            </a:r>
            <a:r>
              <a:rPr lang="es-ES" sz="2000" dirty="0" smtClean="0">
                <a:latin typeface="Arial" pitchFamily="34" charset="0"/>
                <a:cs typeface="Arial" pitchFamily="34" charset="0"/>
              </a:rPr>
              <a:t> de la Col. Sta. Lucía, los cuales acuden los días jueves y viernes de 2:00pm-4:00pm  </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xmlns="" val="3474949917"/>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2" name="CuadroTexto 3"/>
          <p:cNvSpPr txBox="1"/>
          <p:nvPr/>
        </p:nvSpPr>
        <p:spPr>
          <a:xfrm>
            <a:off x="2915457"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1" name="CuadroTexto 1"/>
          <p:cNvSpPr txBox="1"/>
          <p:nvPr/>
        </p:nvSpPr>
        <p:spPr>
          <a:xfrm>
            <a:off x="631502" y="497340"/>
            <a:ext cx="7891071"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ACCIÓN COMUNITARIA</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8 Rectángulo"/>
          <p:cNvSpPr/>
          <p:nvPr/>
        </p:nvSpPr>
        <p:spPr>
          <a:xfrm>
            <a:off x="231865" y="1456873"/>
            <a:ext cx="7934235" cy="1308050"/>
          </a:xfrm>
          <a:prstGeom prst="rect">
            <a:avLst/>
          </a:prstGeom>
        </p:spPr>
        <p:txBody>
          <a:bodyPr wrap="square">
            <a:spAutoFit/>
          </a:bodyPr>
          <a:lstStyle/>
          <a:p>
            <a:pPr algn="just"/>
            <a:r>
              <a:rPr lang="es-MX" sz="2000" dirty="0" smtClean="0">
                <a:latin typeface="Arial" pitchFamily="34" charset="0"/>
                <a:cs typeface="Arial" pitchFamily="34" charset="0"/>
              </a:rPr>
              <a:t>El día 21 de Septiembre del presente año, apoyamos en la realización de la carrera “COLOREANDO JUÁREZ DE ROL”, donde contamos con la asistencia de 800 ciudadanos aproximadamente.</a:t>
            </a:r>
            <a:endParaRPr lang="es-MX" sz="2000" dirty="0">
              <a:latin typeface="Arial" pitchFamily="34" charset="0"/>
              <a:cs typeface="Arial" pitchFamily="34" charset="0"/>
            </a:endParaRPr>
          </a:p>
          <a:p>
            <a:pPr algn="just"/>
            <a:endParaRPr lang="es-MX" sz="1900" dirty="0">
              <a:latin typeface="Arial" pitchFamily="34" charset="0"/>
              <a:cs typeface="Arial" pitchFamily="34" charset="0"/>
            </a:endParaRPr>
          </a:p>
        </p:txBody>
      </p:sp>
      <p:pic>
        <p:nvPicPr>
          <p:cNvPr id="10" name="Picture 2" descr="C:\Users\user\Desktop\OFICIOS\informe del mes de sep\color 21 sep 8 am\DSCF0111.JPG"/>
          <p:cNvPicPr>
            <a:picLocks noChangeAspect="1" noChangeArrowheads="1"/>
          </p:cNvPicPr>
          <p:nvPr/>
        </p:nvPicPr>
        <p:blipFill>
          <a:blip r:embed="rId2" cstate="print"/>
          <a:srcRect/>
          <a:stretch>
            <a:fillRect/>
          </a:stretch>
        </p:blipFill>
        <p:spPr bwMode="auto">
          <a:xfrm>
            <a:off x="5110978" y="3343703"/>
            <a:ext cx="3055121" cy="1555750"/>
          </a:xfrm>
          <a:prstGeom prst="rect">
            <a:avLst/>
          </a:prstGeom>
          <a:noFill/>
        </p:spPr>
      </p:pic>
      <p:pic>
        <p:nvPicPr>
          <p:cNvPr id="17" name="Picture 3" descr="C:\Users\user\Desktop\OFICIOS\informe del mes de sep\color 21 sep 8 am\DSCF0123.JPG"/>
          <p:cNvPicPr>
            <a:picLocks noChangeAspect="1" noChangeArrowheads="1"/>
          </p:cNvPicPr>
          <p:nvPr/>
        </p:nvPicPr>
        <p:blipFill>
          <a:blip r:embed="rId3" cstate="print"/>
          <a:srcRect/>
          <a:stretch>
            <a:fillRect/>
          </a:stretch>
        </p:blipFill>
        <p:spPr bwMode="auto">
          <a:xfrm>
            <a:off x="4935936" y="4648109"/>
            <a:ext cx="3230164" cy="1530351"/>
          </a:xfrm>
          <a:prstGeom prst="rect">
            <a:avLst/>
          </a:prstGeom>
          <a:noFill/>
        </p:spPr>
      </p:pic>
      <p:pic>
        <p:nvPicPr>
          <p:cNvPr id="18" name="Picture 5" descr="https://scontent-b-dfw.xx.fbcdn.net/hphotos-xap1/v/t1.0-9/10614202_823999440966366_5614977505813825925_n.jpg?oh=f61e17121a08c689baa9fb6790cee574&amp;oe=54858261"/>
          <p:cNvPicPr>
            <a:picLocks noChangeAspect="1" noChangeArrowheads="1"/>
          </p:cNvPicPr>
          <p:nvPr/>
        </p:nvPicPr>
        <p:blipFill>
          <a:blip r:embed="rId4" cstate="print"/>
          <a:srcRect/>
          <a:stretch>
            <a:fillRect/>
          </a:stretch>
        </p:blipFill>
        <p:spPr bwMode="auto">
          <a:xfrm>
            <a:off x="177798" y="3343703"/>
            <a:ext cx="4821289" cy="2872854"/>
          </a:xfrm>
          <a:prstGeom prst="rect">
            <a:avLst/>
          </a:prstGeom>
          <a:noFill/>
        </p:spPr>
      </p:pic>
    </p:spTree>
    <p:extLst>
      <p:ext uri="{BB962C8B-B14F-4D97-AF65-F5344CB8AC3E}">
        <p14:creationId xmlns:p14="http://schemas.microsoft.com/office/powerpoint/2010/main" xmlns="" val="969549967"/>
      </p:ext>
    </p:extLst>
  </p:cSld>
  <p:clrMapOvr>
    <a:masterClrMapping/>
  </p:clrMapOvr>
  <p:transition spd="slow">
    <p:pull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p:cNvSpPr txBox="1"/>
          <p:nvPr/>
        </p:nvSpPr>
        <p:spPr>
          <a:xfrm>
            <a:off x="631502" y="510988"/>
            <a:ext cx="7891071"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ACCIÓN COMUNITARIA</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246943" y="632943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6" name="5 Rectángulo"/>
          <p:cNvSpPr/>
          <p:nvPr/>
        </p:nvSpPr>
        <p:spPr>
          <a:xfrm>
            <a:off x="1182511" y="0"/>
            <a:ext cx="6744154"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10" name="9 Rectángulo"/>
          <p:cNvSpPr/>
          <p:nvPr/>
        </p:nvSpPr>
        <p:spPr>
          <a:xfrm>
            <a:off x="63501" y="1837873"/>
            <a:ext cx="8724900" cy="2077492"/>
          </a:xfrm>
          <a:prstGeom prst="rect">
            <a:avLst/>
          </a:prstGeom>
        </p:spPr>
        <p:txBody>
          <a:bodyPr wrap="square">
            <a:spAutoFit/>
          </a:bodyPr>
          <a:lstStyle/>
          <a:p>
            <a:r>
              <a:rPr lang="es-MX" sz="2000" i="1" dirty="0" smtClean="0">
                <a:latin typeface="Arial" pitchFamily="34" charset="0"/>
                <a:cs typeface="Arial" pitchFamily="34" charset="0"/>
              </a:rPr>
              <a:t>Actualización y Toma de protesta.</a:t>
            </a:r>
          </a:p>
          <a:p>
            <a:pPr>
              <a:buNone/>
            </a:pPr>
            <a:endParaRPr lang="es-MX" sz="2000" i="1" dirty="0" smtClean="0">
              <a:latin typeface="Arial" pitchFamily="34" charset="0"/>
              <a:cs typeface="Arial" pitchFamily="34" charset="0"/>
            </a:endParaRPr>
          </a:p>
          <a:p>
            <a:r>
              <a:rPr lang="es-MX" sz="2000" i="1" dirty="0" smtClean="0">
                <a:latin typeface="Arial" pitchFamily="34" charset="0"/>
                <a:cs typeface="Arial" pitchFamily="34" charset="0"/>
              </a:rPr>
              <a:t>Canalización y reporte de los ciudadanos.</a:t>
            </a:r>
          </a:p>
          <a:p>
            <a:endParaRPr lang="es-MX" sz="2000" i="1" dirty="0" smtClean="0">
              <a:latin typeface="Arial" pitchFamily="34" charset="0"/>
              <a:cs typeface="Arial" pitchFamily="34" charset="0"/>
            </a:endParaRPr>
          </a:p>
          <a:p>
            <a:r>
              <a:rPr lang="es-MX" sz="2000" i="1" dirty="0" smtClean="0">
                <a:latin typeface="Arial" pitchFamily="34" charset="0"/>
                <a:cs typeface="Arial" pitchFamily="34" charset="0"/>
              </a:rPr>
              <a:t>Convocatoria para Arranques e Inauguraciones de obras.  </a:t>
            </a:r>
            <a:endParaRPr lang="es-MX" sz="2000" b="1" i="1" dirty="0" smtClean="0">
              <a:latin typeface="Arial" pitchFamily="34" charset="0"/>
              <a:cs typeface="Arial" pitchFamily="34" charset="0"/>
            </a:endParaRPr>
          </a:p>
          <a:p>
            <a:endParaRPr lang="es-MX" sz="2900" i="1" dirty="0" smtClean="0">
              <a:latin typeface="Arial" pitchFamily="34" charset="0"/>
              <a:cs typeface="Arial" pitchFamily="34" charset="0"/>
            </a:endParaRPr>
          </a:p>
        </p:txBody>
      </p:sp>
    </p:spTree>
    <p:extLst>
      <p:ext uri="{BB962C8B-B14F-4D97-AF65-F5344CB8AC3E}">
        <p14:creationId xmlns:p14="http://schemas.microsoft.com/office/powerpoint/2010/main" xmlns="" val="96954996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0" y="369041"/>
            <a:ext cx="914400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SALUD </a:t>
            </a:r>
          </a:p>
        </p:txBody>
      </p:sp>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6" name="CuadroTexto 3"/>
          <p:cNvSpPr txBox="1"/>
          <p:nvPr/>
        </p:nvSpPr>
        <p:spPr>
          <a:xfrm>
            <a:off x="2915457"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pic>
        <p:nvPicPr>
          <p:cNvPr id="17" name="Picture 1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503393" y="802195"/>
            <a:ext cx="25177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3 Rectángulo"/>
          <p:cNvSpPr>
            <a:spLocks noChangeArrowheads="1"/>
          </p:cNvSpPr>
          <p:nvPr/>
        </p:nvSpPr>
        <p:spPr bwMode="auto">
          <a:xfrm>
            <a:off x="236621" y="4974399"/>
            <a:ext cx="535767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s-ES" altLang="es-MX" sz="2000" dirty="0" smtClean="0">
                <a:latin typeface="Arial" pitchFamily="34" charset="0"/>
                <a:cs typeface="Arial" pitchFamily="34" charset="0"/>
              </a:rPr>
              <a:t>Entre </a:t>
            </a:r>
            <a:r>
              <a:rPr lang="es-ES" altLang="es-MX" sz="2000" dirty="0">
                <a:latin typeface="Arial" pitchFamily="34" charset="0"/>
                <a:cs typeface="Arial" pitchFamily="34" charset="0"/>
              </a:rPr>
              <a:t>los días 3 </a:t>
            </a:r>
            <a:r>
              <a:rPr lang="es-ES" altLang="es-MX" sz="2000" dirty="0" smtClean="0">
                <a:latin typeface="Arial" pitchFamily="34" charset="0"/>
                <a:cs typeface="Arial" pitchFamily="34" charset="0"/>
              </a:rPr>
              <a:t>al </a:t>
            </a:r>
            <a:r>
              <a:rPr lang="es-ES" altLang="es-MX" sz="2000" dirty="0">
                <a:latin typeface="Arial" pitchFamily="34" charset="0"/>
                <a:cs typeface="Arial" pitchFamily="34" charset="0"/>
              </a:rPr>
              <a:t>27 de </a:t>
            </a:r>
            <a:r>
              <a:rPr lang="es-ES" altLang="es-MX" sz="2000" dirty="0" smtClean="0">
                <a:latin typeface="Arial" pitchFamily="34" charset="0"/>
                <a:cs typeface="Arial" pitchFamily="34" charset="0"/>
              </a:rPr>
              <a:t>septiembre se </a:t>
            </a:r>
            <a:r>
              <a:rPr lang="es-ES" altLang="es-MX" sz="2000" dirty="0">
                <a:latin typeface="Arial" pitchFamily="34" charset="0"/>
                <a:cs typeface="Arial" pitchFamily="34" charset="0"/>
              </a:rPr>
              <a:t>fumigaron de manera especial </a:t>
            </a:r>
            <a:r>
              <a:rPr lang="es-ES" altLang="es-MX" sz="2000" dirty="0" smtClean="0">
                <a:latin typeface="Arial" pitchFamily="34" charset="0"/>
                <a:cs typeface="Arial" pitchFamily="34" charset="0"/>
              </a:rPr>
              <a:t>las </a:t>
            </a:r>
            <a:r>
              <a:rPr lang="es-ES" altLang="es-MX" sz="2000" dirty="0">
                <a:latin typeface="Arial" pitchFamily="34" charset="0"/>
                <a:cs typeface="Arial" pitchFamily="34" charset="0"/>
              </a:rPr>
              <a:t>siguientes áreas, utilizando la </a:t>
            </a:r>
            <a:r>
              <a:rPr lang="es-ES" altLang="es-MX" sz="2000" dirty="0" smtClean="0">
                <a:latin typeface="Arial" pitchFamily="34" charset="0"/>
                <a:cs typeface="Arial" pitchFamily="34" charset="0"/>
              </a:rPr>
              <a:t>Termo-nebulizadora.</a:t>
            </a:r>
            <a:endParaRPr lang="es-MX" altLang="es-MX" sz="2000" dirty="0">
              <a:latin typeface="Arial" pitchFamily="34" charset="0"/>
              <a:cs typeface="Arial" pitchFamily="34" charset="0"/>
            </a:endParaRPr>
          </a:p>
        </p:txBody>
      </p:sp>
      <p:graphicFrame>
        <p:nvGraphicFramePr>
          <p:cNvPr id="19" name="18 Tabla"/>
          <p:cNvGraphicFramePr>
            <a:graphicFrameLocks noGrp="1"/>
          </p:cNvGraphicFramePr>
          <p:nvPr>
            <p:extLst>
              <p:ext uri="{D42A27DB-BD31-4B8C-83A1-F6EECF244321}">
                <p14:modId xmlns:p14="http://schemas.microsoft.com/office/powerpoint/2010/main" xmlns="" val="1574781597"/>
              </p:ext>
            </p:extLst>
          </p:nvPr>
        </p:nvGraphicFramePr>
        <p:xfrm>
          <a:off x="6663449" y="2854090"/>
          <a:ext cx="2480556" cy="3454396"/>
        </p:xfrm>
        <a:graphic>
          <a:graphicData uri="http://schemas.openxmlformats.org/drawingml/2006/table">
            <a:tbl>
              <a:tblPr>
                <a:tableStyleId>{5C22544A-7EE6-4342-B048-85BDC9FD1C3A}</a:tableStyleId>
              </a:tblPr>
              <a:tblGrid>
                <a:gridCol w="1197668"/>
                <a:gridCol w="1282888"/>
              </a:tblGrid>
              <a:tr h="375356">
                <a:tc>
                  <a:txBody>
                    <a:bodyPr/>
                    <a:lstStyle/>
                    <a:p>
                      <a:pPr algn="just">
                        <a:spcAft>
                          <a:spcPts val="0"/>
                        </a:spcAft>
                      </a:pPr>
                      <a:r>
                        <a:rPr lang="es-MX" sz="1200" dirty="0">
                          <a:effectLst/>
                        </a:rPr>
                        <a:t>FECHA PROGRAMACIÓN</a:t>
                      </a:r>
                      <a:endParaRPr lang="es-MX" sz="1000" dirty="0">
                        <a:effectLst/>
                        <a:latin typeface="Times New Roman"/>
                        <a:ea typeface="Times New Roman"/>
                      </a:endParaRPr>
                    </a:p>
                  </a:txBody>
                  <a:tcPr marL="28575" marR="28575" marT="9527" marB="0" anchor="b"/>
                </a:tc>
                <a:tc>
                  <a:txBody>
                    <a:bodyPr/>
                    <a:lstStyle/>
                    <a:p>
                      <a:pPr algn="just">
                        <a:spcAft>
                          <a:spcPts val="0"/>
                        </a:spcAft>
                      </a:pPr>
                      <a:r>
                        <a:rPr lang="es-MX" sz="1200">
                          <a:effectLst/>
                        </a:rPr>
                        <a:t>UBICACIÓN</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3/09/2014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LAS MAGDALENAS</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4/09/2014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DEPORTIVA</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5/09/2014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MAGDALENAS</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6/09/2014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ELOY CAVAZOS</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dirty="0">
                          <a:effectLst/>
                        </a:rPr>
                        <a:t>10/09/2014</a:t>
                      </a:r>
                      <a:endParaRPr lang="es-MX" sz="1000" dirty="0">
                        <a:effectLst/>
                        <a:latin typeface="Times New Roman"/>
                        <a:ea typeface="Times New Roman"/>
                      </a:endParaRPr>
                    </a:p>
                  </a:txBody>
                  <a:tcPr marL="28575" marR="28575" marT="9527" marB="0" anchor="b"/>
                </a:tc>
                <a:tc>
                  <a:txBody>
                    <a:bodyPr/>
                    <a:lstStyle/>
                    <a:p>
                      <a:pPr algn="just">
                        <a:spcAft>
                          <a:spcPts val="0"/>
                        </a:spcAft>
                      </a:pPr>
                      <a:r>
                        <a:rPr lang="es-MX" sz="1200">
                          <a:effectLst/>
                        </a:rPr>
                        <a:t>CHARCO AZUL</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11/09/2014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U. DEPORTIVA</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12/09/2014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LAS MAGDALENAS</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13/09/2014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DEPORTIVA</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17/09/2014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MAGDALENAS</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18/09/2014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U. DEPORTIVA</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dirty="0">
                          <a:effectLst/>
                        </a:rPr>
                        <a:t>19/09/2014</a:t>
                      </a:r>
                      <a:endParaRPr lang="es-MX" sz="1000" dirty="0">
                        <a:effectLst/>
                        <a:latin typeface="Times New Roman"/>
                        <a:ea typeface="Times New Roman"/>
                      </a:endParaRPr>
                    </a:p>
                  </a:txBody>
                  <a:tcPr marL="28575" marR="28575" marT="9527" marB="0" anchor="b"/>
                </a:tc>
                <a:tc>
                  <a:txBody>
                    <a:bodyPr/>
                    <a:lstStyle/>
                    <a:p>
                      <a:pPr algn="just">
                        <a:spcAft>
                          <a:spcPts val="0"/>
                        </a:spcAft>
                      </a:pPr>
                      <a:r>
                        <a:rPr lang="es-MX" sz="1200">
                          <a:effectLst/>
                        </a:rPr>
                        <a:t>CHARCO AZUL</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20/09/2014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ELOY CAVAZOS</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24/09/2014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LAS MAGDALENAS</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25/09/2014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DEPORTIVA</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a:effectLst/>
                        </a:rPr>
                        <a:t>26/09/2014</a:t>
                      </a:r>
                      <a:endParaRPr lang="es-MX" sz="1000">
                        <a:effectLst/>
                        <a:latin typeface="Times New Roman"/>
                        <a:ea typeface="Times New Roman"/>
                      </a:endParaRPr>
                    </a:p>
                  </a:txBody>
                  <a:tcPr marL="28575" marR="28575" marT="9527" marB="0" anchor="b"/>
                </a:tc>
                <a:tc>
                  <a:txBody>
                    <a:bodyPr/>
                    <a:lstStyle/>
                    <a:p>
                      <a:pPr algn="just">
                        <a:spcAft>
                          <a:spcPts val="0"/>
                        </a:spcAft>
                      </a:pPr>
                      <a:r>
                        <a:rPr lang="es-MX" sz="1200">
                          <a:effectLst/>
                        </a:rPr>
                        <a:t>CHARCO AZUL</a:t>
                      </a:r>
                      <a:endParaRPr lang="es-MX" sz="1000">
                        <a:effectLst/>
                        <a:latin typeface="Times New Roman"/>
                        <a:ea typeface="Times New Roman"/>
                      </a:endParaRPr>
                    </a:p>
                  </a:txBody>
                  <a:tcPr marL="28575" marR="28575" marT="9527" marB="0" anchor="b"/>
                </a:tc>
              </a:tr>
              <a:tr h="192440">
                <a:tc>
                  <a:txBody>
                    <a:bodyPr/>
                    <a:lstStyle/>
                    <a:p>
                      <a:pPr algn="just">
                        <a:spcAft>
                          <a:spcPts val="0"/>
                        </a:spcAft>
                      </a:pPr>
                      <a:r>
                        <a:rPr lang="es-MX" sz="1200" dirty="0">
                          <a:effectLst/>
                        </a:rPr>
                        <a:t>27/09/2014</a:t>
                      </a:r>
                      <a:endParaRPr lang="es-MX" sz="1000" dirty="0">
                        <a:effectLst/>
                        <a:latin typeface="Times New Roman"/>
                        <a:ea typeface="Times New Roman"/>
                      </a:endParaRPr>
                    </a:p>
                  </a:txBody>
                  <a:tcPr marL="28575" marR="28575" marT="9527" marB="0" anchor="b"/>
                </a:tc>
                <a:tc>
                  <a:txBody>
                    <a:bodyPr/>
                    <a:lstStyle/>
                    <a:p>
                      <a:pPr algn="just">
                        <a:spcAft>
                          <a:spcPts val="0"/>
                        </a:spcAft>
                      </a:pPr>
                      <a:r>
                        <a:rPr lang="es-MX" sz="1200" dirty="0">
                          <a:effectLst/>
                        </a:rPr>
                        <a:t>ELOY CAVAZOS</a:t>
                      </a:r>
                      <a:endParaRPr lang="es-MX" sz="1000" dirty="0">
                        <a:effectLst/>
                        <a:latin typeface="Times New Roman"/>
                        <a:ea typeface="Times New Roman"/>
                      </a:endParaRPr>
                    </a:p>
                  </a:txBody>
                  <a:tcPr marL="28575" marR="28575" marT="9527" marB="0" anchor="b"/>
                </a:tc>
              </a:tr>
            </a:tbl>
          </a:graphicData>
        </a:graphic>
      </p:graphicFrame>
      <p:cxnSp>
        <p:nvCxnSpPr>
          <p:cNvPr id="4" name="3 Conector recto"/>
          <p:cNvCxnSpPr/>
          <p:nvPr/>
        </p:nvCxnSpPr>
        <p:spPr>
          <a:xfrm flipH="1">
            <a:off x="5594293" y="4628531"/>
            <a:ext cx="909100" cy="540207"/>
          </a:xfrm>
          <a:prstGeom prst="line">
            <a:avLst/>
          </a:prstGeom>
          <a:ln/>
        </p:spPr>
        <p:style>
          <a:lnRef idx="3">
            <a:schemeClr val="dk1"/>
          </a:lnRef>
          <a:fillRef idx="0">
            <a:schemeClr val="dk1"/>
          </a:fillRef>
          <a:effectRef idx="2">
            <a:schemeClr val="dk1"/>
          </a:effectRef>
          <a:fontRef idx="minor">
            <a:schemeClr val="tx1"/>
          </a:fontRef>
        </p:style>
      </p:cxnSp>
      <p:cxnSp>
        <p:nvCxnSpPr>
          <p:cNvPr id="6" name="5 Conector recto"/>
          <p:cNvCxnSpPr/>
          <p:nvPr/>
        </p:nvCxnSpPr>
        <p:spPr>
          <a:xfrm>
            <a:off x="5594293" y="5206830"/>
            <a:ext cx="1038519" cy="783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utoShape 2" descr="Mostrando _DSC966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7" name="Picture 3" descr="C:\Users\Desarrollo Social\Downloads\_DSC966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375" y="1562016"/>
            <a:ext cx="5893268" cy="3066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0720717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9" name="CuadroTexto 1"/>
          <p:cNvSpPr txBox="1"/>
          <p:nvPr/>
        </p:nvSpPr>
        <p:spPr>
          <a:xfrm>
            <a:off x="0" y="369041"/>
            <a:ext cx="914400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SALUD </a:t>
            </a:r>
          </a:p>
        </p:txBody>
      </p:sp>
      <p:sp>
        <p:nvSpPr>
          <p:cNvPr id="13" name="CuadroTexto 3"/>
          <p:cNvSpPr txBox="1"/>
          <p:nvPr/>
        </p:nvSpPr>
        <p:spPr>
          <a:xfrm>
            <a:off x="2915457"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8" name="7 CuadroTexto"/>
          <p:cNvSpPr txBox="1"/>
          <p:nvPr/>
        </p:nvSpPr>
        <p:spPr>
          <a:xfrm>
            <a:off x="73904" y="1273014"/>
            <a:ext cx="8797137" cy="2554545"/>
          </a:xfrm>
          <a:prstGeom prst="rect">
            <a:avLst/>
          </a:prstGeom>
          <a:noFill/>
        </p:spPr>
        <p:txBody>
          <a:bodyPr wrap="square" rtlCol="0">
            <a:spAutoFit/>
          </a:bodyPr>
          <a:lstStyle/>
          <a:p>
            <a:pPr algn="ctr"/>
            <a:r>
              <a:rPr lang="es-ES" sz="2000" dirty="0" smtClean="0">
                <a:latin typeface="Arial" pitchFamily="34" charset="0"/>
                <a:cs typeface="Arial" pitchFamily="34" charset="0"/>
              </a:rPr>
              <a:t>BRIGRADA  AZUL</a:t>
            </a:r>
          </a:p>
          <a:p>
            <a:pPr algn="ctr"/>
            <a:endParaRPr lang="es-ES" sz="2000" dirty="0" smtClean="0">
              <a:latin typeface="Arial" pitchFamily="34" charset="0"/>
              <a:cs typeface="Arial" pitchFamily="34" charset="0"/>
            </a:endParaRPr>
          </a:p>
          <a:p>
            <a:pPr algn="just"/>
            <a:r>
              <a:rPr lang="es-ES" sz="2000" dirty="0" smtClean="0">
                <a:latin typeface="Arial" pitchFamily="34" charset="0"/>
                <a:cs typeface="Arial" pitchFamily="34" charset="0"/>
              </a:rPr>
              <a:t>Con </a:t>
            </a:r>
            <a:r>
              <a:rPr lang="es-ES" sz="2000" dirty="0">
                <a:latin typeface="Arial" pitchFamily="34" charset="0"/>
                <a:cs typeface="Arial" pitchFamily="34" charset="0"/>
              </a:rPr>
              <a:t>las </a:t>
            </a:r>
            <a:r>
              <a:rPr lang="es-ES" sz="2000" dirty="0" smtClean="0">
                <a:latin typeface="Arial" pitchFamily="34" charset="0"/>
                <a:cs typeface="Arial" pitchFamily="34" charset="0"/>
              </a:rPr>
              <a:t>actividades de </a:t>
            </a:r>
            <a:r>
              <a:rPr lang="es-ES" sz="2000" dirty="0" err="1">
                <a:latin typeface="Arial" pitchFamily="34" charset="0"/>
                <a:cs typeface="Arial" pitchFamily="34" charset="0"/>
              </a:rPr>
              <a:t>abatización</a:t>
            </a:r>
            <a:r>
              <a:rPr lang="es-ES" sz="2000" dirty="0">
                <a:latin typeface="Arial" pitchFamily="34" charset="0"/>
                <a:cs typeface="Arial" pitchFamily="34" charset="0"/>
              </a:rPr>
              <a:t> se </a:t>
            </a:r>
            <a:r>
              <a:rPr lang="es-ES" sz="2000" dirty="0" smtClean="0">
                <a:latin typeface="Arial" pitchFamily="34" charset="0"/>
                <a:cs typeface="Arial" pitchFamily="34" charset="0"/>
              </a:rPr>
              <a:t>lograron beneficiar </a:t>
            </a:r>
            <a:r>
              <a:rPr lang="es-ES" sz="2000" dirty="0">
                <a:latin typeface="Arial" pitchFamily="34" charset="0"/>
                <a:cs typeface="Arial" pitchFamily="34" charset="0"/>
              </a:rPr>
              <a:t>a </a:t>
            </a:r>
            <a:r>
              <a:rPr lang="es-ES" sz="2000" b="1" dirty="0" smtClean="0">
                <a:latin typeface="Arial" pitchFamily="34" charset="0"/>
                <a:cs typeface="Arial" pitchFamily="34" charset="0"/>
              </a:rPr>
              <a:t>15,016</a:t>
            </a:r>
            <a:r>
              <a:rPr lang="es-ES" sz="2000" dirty="0">
                <a:latin typeface="Arial" pitchFamily="34" charset="0"/>
                <a:cs typeface="Arial" pitchFamily="34" charset="0"/>
              </a:rPr>
              <a:t> </a:t>
            </a:r>
            <a:r>
              <a:rPr lang="es-ES" sz="2000" dirty="0" smtClean="0">
                <a:latin typeface="Arial" pitchFamily="34" charset="0"/>
                <a:cs typeface="Arial" pitchFamily="34" charset="0"/>
              </a:rPr>
              <a:t>habitantes</a:t>
            </a:r>
            <a:r>
              <a:rPr lang="es-ES" sz="2000" dirty="0">
                <a:latin typeface="Arial" pitchFamily="34" charset="0"/>
                <a:cs typeface="Arial" pitchFamily="34" charset="0"/>
              </a:rPr>
              <a:t>, </a:t>
            </a:r>
            <a:r>
              <a:rPr lang="es-ES" sz="2000" dirty="0" smtClean="0">
                <a:latin typeface="Arial" pitchFamily="34" charset="0"/>
                <a:cs typeface="Arial" pitchFamily="34" charset="0"/>
              </a:rPr>
              <a:t>se </a:t>
            </a:r>
            <a:r>
              <a:rPr lang="es-ES" sz="2000" dirty="0">
                <a:latin typeface="Arial" pitchFamily="34" charset="0"/>
                <a:cs typeface="Arial" pitchFamily="34" charset="0"/>
              </a:rPr>
              <a:t>visitaron 3,754 </a:t>
            </a:r>
            <a:r>
              <a:rPr lang="es-ES" sz="2000" dirty="0" smtClean="0">
                <a:latin typeface="Arial" pitchFamily="34" charset="0"/>
                <a:cs typeface="Arial" pitchFamily="34" charset="0"/>
              </a:rPr>
              <a:t>domicilios, de </a:t>
            </a:r>
            <a:r>
              <a:rPr lang="es-ES" sz="2000" dirty="0">
                <a:latin typeface="Arial" pitchFamily="34" charset="0"/>
                <a:cs typeface="Arial" pitchFamily="34" charset="0"/>
              </a:rPr>
              <a:t>los cuales se trataron </a:t>
            </a:r>
            <a:r>
              <a:rPr lang="es-ES" sz="2000" dirty="0" smtClean="0">
                <a:latin typeface="Arial" pitchFamily="34" charset="0"/>
                <a:cs typeface="Arial" pitchFamily="34" charset="0"/>
              </a:rPr>
              <a:t>1,771, permanecieron cerrados 1367  y </a:t>
            </a:r>
            <a:r>
              <a:rPr lang="es-ES" sz="2000" dirty="0">
                <a:latin typeface="Arial" pitchFamily="34" charset="0"/>
                <a:cs typeface="Arial" pitchFamily="34" charset="0"/>
              </a:rPr>
              <a:t>436  </a:t>
            </a:r>
            <a:r>
              <a:rPr lang="es-ES" sz="2000" dirty="0" smtClean="0">
                <a:latin typeface="Arial" pitchFamily="34" charset="0"/>
                <a:cs typeface="Arial" pitchFamily="34" charset="0"/>
              </a:rPr>
              <a:t>viviendas resultaron </a:t>
            </a:r>
            <a:r>
              <a:rPr lang="es-ES" sz="2000" dirty="0">
                <a:latin typeface="Arial" pitchFamily="34" charset="0"/>
                <a:cs typeface="Arial" pitchFamily="34" charset="0"/>
              </a:rPr>
              <a:t>deshabitadas, </a:t>
            </a:r>
            <a:r>
              <a:rPr lang="es-ES" sz="2000" dirty="0" smtClean="0">
                <a:latin typeface="Arial" pitchFamily="34" charset="0"/>
                <a:cs typeface="Arial" pitchFamily="34" charset="0"/>
              </a:rPr>
              <a:t>permaneciendo 180  </a:t>
            </a:r>
            <a:r>
              <a:rPr lang="es-ES" sz="2000" dirty="0">
                <a:latin typeface="Arial" pitchFamily="34" charset="0"/>
                <a:cs typeface="Arial" pitchFamily="34" charset="0"/>
              </a:rPr>
              <a:t>renuentes, en 7 </a:t>
            </a:r>
            <a:r>
              <a:rPr lang="es-ES" sz="2000" dirty="0" smtClean="0">
                <a:latin typeface="Arial" pitchFamily="34" charset="0"/>
                <a:cs typeface="Arial" pitchFamily="34" charset="0"/>
              </a:rPr>
              <a:t>colonias, así mismo utilizando las técnicas de </a:t>
            </a:r>
            <a:r>
              <a:rPr lang="es-MX" sz="2000" dirty="0" smtClean="0">
                <a:latin typeface="Arial" pitchFamily="34" charset="0"/>
                <a:cs typeface="Arial" pitchFamily="34" charset="0"/>
              </a:rPr>
              <a:t>Fumigación a cielo abierto e </a:t>
            </a:r>
            <a:r>
              <a:rPr lang="es-MX" sz="2000" dirty="0" err="1" smtClean="0">
                <a:latin typeface="Arial" pitchFamily="34" charset="0"/>
                <a:cs typeface="Arial" pitchFamily="34" charset="0"/>
              </a:rPr>
              <a:t>intradomiciliaria</a:t>
            </a:r>
            <a:r>
              <a:rPr lang="es-MX" sz="2000" dirty="0" smtClean="0">
                <a:latin typeface="Arial" pitchFamily="34" charset="0"/>
                <a:cs typeface="Arial" pitchFamily="34" charset="0"/>
              </a:rPr>
              <a:t>, se fumigaron 20 colonias en el mes.</a:t>
            </a:r>
            <a:endParaRPr lang="es-ES" sz="2000" dirty="0" smtClean="0">
              <a:latin typeface="Arial" pitchFamily="34" charset="0"/>
              <a:cs typeface="Arial" pitchFamily="34" charset="0"/>
            </a:endParaRPr>
          </a:p>
        </p:txBody>
      </p:sp>
      <p:pic>
        <p:nvPicPr>
          <p:cNvPr id="2050" name="Picture 2" descr="C:\Users\Desarrollo Social\Downloads\_DSC98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608" y="3835021"/>
            <a:ext cx="5426141" cy="247346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Desarrollo Social\Downloads\Foto009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0448" y="3835021"/>
            <a:ext cx="4253552" cy="24734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31857344"/>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9" name="CuadroTexto 1"/>
          <p:cNvSpPr txBox="1"/>
          <p:nvPr/>
        </p:nvSpPr>
        <p:spPr>
          <a:xfrm>
            <a:off x="0" y="369041"/>
            <a:ext cx="9144000"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SALUD </a:t>
            </a:r>
          </a:p>
        </p:txBody>
      </p:sp>
      <p:sp>
        <p:nvSpPr>
          <p:cNvPr id="13" name="CuadroTexto 3"/>
          <p:cNvSpPr txBox="1"/>
          <p:nvPr/>
        </p:nvSpPr>
        <p:spPr>
          <a:xfrm>
            <a:off x="2915457"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graphicFrame>
        <p:nvGraphicFramePr>
          <p:cNvPr id="14" name="13 Tabla"/>
          <p:cNvGraphicFramePr>
            <a:graphicFrameLocks noGrp="1"/>
          </p:cNvGraphicFramePr>
          <p:nvPr>
            <p:extLst>
              <p:ext uri="{D42A27DB-BD31-4B8C-83A1-F6EECF244321}">
                <p14:modId xmlns:p14="http://schemas.microsoft.com/office/powerpoint/2010/main" xmlns="" val="581659003"/>
              </p:ext>
            </p:extLst>
          </p:nvPr>
        </p:nvGraphicFramePr>
        <p:xfrm>
          <a:off x="2100263" y="4518025"/>
          <a:ext cx="4826000" cy="841986"/>
        </p:xfrm>
        <a:graphic>
          <a:graphicData uri="http://schemas.openxmlformats.org/drawingml/2006/table">
            <a:tbl>
              <a:tblPr>
                <a:tableStyleId>{69CF1AB2-1976-4502-BF36-3FF5EA218861}</a:tableStyleId>
              </a:tblPr>
              <a:tblGrid>
                <a:gridCol w="1040715"/>
                <a:gridCol w="1089828"/>
                <a:gridCol w="1286684"/>
                <a:gridCol w="1408773"/>
              </a:tblGrid>
              <a:tr h="523150">
                <a:tc>
                  <a:txBody>
                    <a:bodyPr/>
                    <a:lstStyle/>
                    <a:p>
                      <a:pPr algn="ctr" rtl="0" fontAlgn="b"/>
                      <a:r>
                        <a:rPr lang="es-MX" sz="1800" b="0" u="none" strike="noStrike" dirty="0">
                          <a:effectLst/>
                          <a:latin typeface="Arial" pitchFamily="34" charset="0"/>
                          <a:cs typeface="Arial" pitchFamily="34" charset="0"/>
                        </a:rPr>
                        <a:t>No. de Reportes</a:t>
                      </a:r>
                      <a:endParaRPr lang="es-MX" sz="1800" b="0" i="0" u="none" strike="noStrike" dirty="0">
                        <a:solidFill>
                          <a:srgbClr val="000000"/>
                        </a:solidFill>
                        <a:effectLst/>
                        <a:latin typeface="Arial" pitchFamily="34" charset="0"/>
                        <a:cs typeface="Arial" pitchFamily="34" charset="0"/>
                      </a:endParaRPr>
                    </a:p>
                  </a:txBody>
                  <a:tcPr marL="9525" marR="9525" marT="9513" marB="0" anchor="b"/>
                </a:tc>
                <a:tc>
                  <a:txBody>
                    <a:bodyPr/>
                    <a:lstStyle/>
                    <a:p>
                      <a:pPr algn="ctr" fontAlgn="b"/>
                      <a:r>
                        <a:rPr lang="es-MX" sz="1800" b="0" u="none" strike="noStrike" dirty="0" smtClean="0">
                          <a:effectLst/>
                          <a:latin typeface="Arial" pitchFamily="34" charset="0"/>
                          <a:cs typeface="Arial" pitchFamily="34" charset="0"/>
                        </a:rPr>
                        <a:t>Canes </a:t>
                      </a:r>
                      <a:r>
                        <a:rPr lang="es-MX" sz="1800" b="0" u="none" strike="noStrike" dirty="0">
                          <a:effectLst/>
                          <a:latin typeface="Arial" pitchFamily="34" charset="0"/>
                          <a:cs typeface="Arial" pitchFamily="34" charset="0"/>
                        </a:rPr>
                        <a:t>Agresores</a:t>
                      </a:r>
                      <a:endParaRPr lang="es-MX" sz="1800" b="0" i="0" u="none" strike="noStrike" dirty="0">
                        <a:solidFill>
                          <a:srgbClr val="000000"/>
                        </a:solidFill>
                        <a:effectLst/>
                        <a:latin typeface="Arial" pitchFamily="34" charset="0"/>
                        <a:cs typeface="Arial" pitchFamily="34" charset="0"/>
                      </a:endParaRPr>
                    </a:p>
                  </a:txBody>
                  <a:tcPr marL="9525" marR="9525" marT="9513" marB="0" anchor="b"/>
                </a:tc>
                <a:tc>
                  <a:txBody>
                    <a:bodyPr/>
                    <a:lstStyle/>
                    <a:p>
                      <a:pPr algn="ctr" rtl="0" fontAlgn="ctr"/>
                      <a:r>
                        <a:rPr lang="es-MX" sz="1800" b="0" u="none" strike="noStrike" dirty="0" smtClean="0">
                          <a:effectLst/>
                          <a:latin typeface="Arial" pitchFamily="34" charset="0"/>
                          <a:cs typeface="Arial" pitchFamily="34" charset="0"/>
                        </a:rPr>
                        <a:t>Canes</a:t>
                      </a:r>
                      <a:r>
                        <a:rPr lang="es-MX" sz="1800" b="0" u="none" strike="noStrike" baseline="0" dirty="0" smtClean="0">
                          <a:effectLst/>
                          <a:latin typeface="Arial" pitchFamily="34" charset="0"/>
                          <a:cs typeface="Arial" pitchFamily="34" charset="0"/>
                        </a:rPr>
                        <a:t> Capturados</a:t>
                      </a:r>
                      <a:endParaRPr lang="es-MX" sz="1800" b="0" i="0" u="none" strike="noStrike" dirty="0">
                        <a:solidFill>
                          <a:srgbClr val="000000"/>
                        </a:solidFill>
                        <a:effectLst/>
                        <a:latin typeface="Arial" pitchFamily="34" charset="0"/>
                        <a:cs typeface="Arial" pitchFamily="34" charset="0"/>
                      </a:endParaRPr>
                    </a:p>
                  </a:txBody>
                  <a:tcPr marL="9525" marR="9525" marT="9513" marB="0" anchor="ctr"/>
                </a:tc>
                <a:tc>
                  <a:txBody>
                    <a:bodyPr/>
                    <a:lstStyle/>
                    <a:p>
                      <a:pPr algn="ctr" fontAlgn="b"/>
                      <a:r>
                        <a:rPr lang="es-MX" sz="1800" b="0" u="none" strike="noStrike" dirty="0">
                          <a:effectLst/>
                          <a:latin typeface="Arial" pitchFamily="34" charset="0"/>
                          <a:cs typeface="Arial" pitchFamily="34" charset="0"/>
                        </a:rPr>
                        <a:t>Reportes no atendidos</a:t>
                      </a:r>
                      <a:endParaRPr lang="es-MX" sz="1800" b="0" i="0" u="none" strike="noStrike" dirty="0">
                        <a:solidFill>
                          <a:srgbClr val="000000"/>
                        </a:solidFill>
                        <a:effectLst/>
                        <a:latin typeface="Arial" pitchFamily="34" charset="0"/>
                        <a:cs typeface="Arial" pitchFamily="34" charset="0"/>
                      </a:endParaRPr>
                    </a:p>
                  </a:txBody>
                  <a:tcPr marL="9525" marR="9525" marT="9513" marB="0" anchor="b"/>
                </a:tc>
              </a:tr>
              <a:tr h="222975">
                <a:tc>
                  <a:txBody>
                    <a:bodyPr/>
                    <a:lstStyle/>
                    <a:p>
                      <a:pPr algn="ctr" rtl="0" fontAlgn="b"/>
                      <a:r>
                        <a:rPr lang="es-MX" sz="1800" b="0" i="0" u="none" strike="noStrike" dirty="0" smtClean="0">
                          <a:solidFill>
                            <a:schemeClr val="dk1"/>
                          </a:solidFill>
                          <a:effectLst/>
                          <a:latin typeface="Arial" pitchFamily="34" charset="0"/>
                          <a:cs typeface="Arial" pitchFamily="34" charset="0"/>
                        </a:rPr>
                        <a:t>295</a:t>
                      </a:r>
                      <a:endParaRPr lang="es-MX" sz="1800" b="0" i="0" u="none" strike="noStrike" dirty="0">
                        <a:solidFill>
                          <a:srgbClr val="000000"/>
                        </a:solidFill>
                        <a:effectLst/>
                        <a:latin typeface="Arial" pitchFamily="34" charset="0"/>
                        <a:cs typeface="Arial" pitchFamily="34" charset="0"/>
                      </a:endParaRPr>
                    </a:p>
                  </a:txBody>
                  <a:tcPr marL="9525" marR="9525" marT="9513" marB="0" anchor="b"/>
                </a:tc>
                <a:tc>
                  <a:txBody>
                    <a:bodyPr/>
                    <a:lstStyle/>
                    <a:p>
                      <a:pPr algn="ctr" fontAlgn="b"/>
                      <a:r>
                        <a:rPr lang="es-MX" sz="1800" b="0" i="0" u="none" strike="noStrike" dirty="0" smtClean="0">
                          <a:solidFill>
                            <a:schemeClr val="dk1"/>
                          </a:solidFill>
                          <a:effectLst/>
                          <a:latin typeface="Arial" pitchFamily="34" charset="0"/>
                          <a:cs typeface="Arial" pitchFamily="34" charset="0"/>
                        </a:rPr>
                        <a:t>8</a:t>
                      </a:r>
                      <a:endParaRPr lang="es-MX" sz="1800" b="0" i="0" u="none" strike="noStrike" dirty="0">
                        <a:solidFill>
                          <a:srgbClr val="000000"/>
                        </a:solidFill>
                        <a:effectLst/>
                        <a:latin typeface="Arial" pitchFamily="34" charset="0"/>
                        <a:cs typeface="Arial" pitchFamily="34" charset="0"/>
                      </a:endParaRPr>
                    </a:p>
                  </a:txBody>
                  <a:tcPr marL="9525" marR="9525" marT="9513" marB="0" anchor="b"/>
                </a:tc>
                <a:tc>
                  <a:txBody>
                    <a:bodyPr/>
                    <a:lstStyle/>
                    <a:p>
                      <a:pPr algn="ctr" fontAlgn="b"/>
                      <a:r>
                        <a:rPr lang="es-MX" sz="1800" b="0" u="none" strike="noStrike" dirty="0" smtClean="0">
                          <a:effectLst/>
                          <a:latin typeface="Arial" pitchFamily="34" charset="0"/>
                          <a:cs typeface="Arial" pitchFamily="34" charset="0"/>
                        </a:rPr>
                        <a:t>209</a:t>
                      </a:r>
                      <a:endParaRPr lang="es-MX" sz="1800" b="0" i="0" u="none" strike="noStrike" dirty="0">
                        <a:solidFill>
                          <a:srgbClr val="000000"/>
                        </a:solidFill>
                        <a:effectLst/>
                        <a:latin typeface="Arial" pitchFamily="34" charset="0"/>
                        <a:cs typeface="Arial" pitchFamily="34" charset="0"/>
                      </a:endParaRPr>
                    </a:p>
                  </a:txBody>
                  <a:tcPr marL="9525" marR="9525" marT="9513" marB="0" anchor="b"/>
                </a:tc>
                <a:tc>
                  <a:txBody>
                    <a:bodyPr/>
                    <a:lstStyle/>
                    <a:p>
                      <a:pPr algn="ctr" fontAlgn="b"/>
                      <a:r>
                        <a:rPr lang="es-MX" sz="1800" b="0" u="none" strike="noStrike" dirty="0">
                          <a:effectLst/>
                          <a:latin typeface="Arial" pitchFamily="34" charset="0"/>
                          <a:cs typeface="Arial" pitchFamily="34" charset="0"/>
                        </a:rPr>
                        <a:t>0</a:t>
                      </a:r>
                      <a:endParaRPr lang="es-MX" sz="1800" b="0" i="0" u="none" strike="noStrike" dirty="0">
                        <a:solidFill>
                          <a:srgbClr val="000000"/>
                        </a:solidFill>
                        <a:effectLst/>
                        <a:latin typeface="Arial" pitchFamily="34" charset="0"/>
                        <a:cs typeface="Arial" pitchFamily="34" charset="0"/>
                      </a:endParaRPr>
                    </a:p>
                  </a:txBody>
                  <a:tcPr marL="9525" marR="9525" marT="9513" marB="0" anchor="b"/>
                </a:tc>
              </a:tr>
            </a:tbl>
          </a:graphicData>
        </a:graphic>
      </p:graphicFrame>
      <p:sp>
        <p:nvSpPr>
          <p:cNvPr id="15" name="3 Rectángulo"/>
          <p:cNvSpPr>
            <a:spLocks noChangeArrowheads="1"/>
          </p:cNvSpPr>
          <p:nvPr/>
        </p:nvSpPr>
        <p:spPr bwMode="auto">
          <a:xfrm>
            <a:off x="657225" y="1581932"/>
            <a:ext cx="7853363"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s-MX" altLang="es-MX" sz="2000" dirty="0" smtClean="0">
                <a:latin typeface="Arial" pitchFamily="34" charset="0"/>
              </a:rPr>
              <a:t>CONTROL CANINO</a:t>
            </a:r>
          </a:p>
          <a:p>
            <a:pPr algn="ctr"/>
            <a:endParaRPr lang="es-MX" altLang="es-MX" sz="2000" dirty="0" smtClean="0">
              <a:latin typeface="Arial" pitchFamily="34" charset="0"/>
            </a:endParaRPr>
          </a:p>
          <a:p>
            <a:pPr algn="just"/>
            <a:r>
              <a:rPr lang="es-MX" altLang="es-MX" sz="2000" dirty="0" smtClean="0">
                <a:latin typeface="Arial" pitchFamily="34" charset="0"/>
              </a:rPr>
              <a:t>En </a:t>
            </a:r>
            <a:r>
              <a:rPr lang="es-MX" altLang="es-MX" sz="2000" dirty="0">
                <a:latin typeface="Arial" pitchFamily="34" charset="0"/>
              </a:rPr>
              <a:t>el mes de Agosto se recibieron y revisaron 295 reportes ciudadanos, en 25 colonias, siendo atendidos en el 100% de los casos, se recibieron 8 reportes de canes agresores. En conclusión y complementando con los recolectados en vía pública se tuvo un total de </a:t>
            </a:r>
            <a:r>
              <a:rPr lang="es-MX" altLang="es-MX" sz="2000" dirty="0" smtClean="0">
                <a:latin typeface="Arial" pitchFamily="34" charset="0"/>
              </a:rPr>
              <a:t>209 </a:t>
            </a:r>
            <a:r>
              <a:rPr lang="es-MX" altLang="es-MX" sz="2000" dirty="0">
                <a:latin typeface="Arial" pitchFamily="34" charset="0"/>
              </a:rPr>
              <a:t>canes capturados, mismos que fueron </a:t>
            </a:r>
            <a:r>
              <a:rPr lang="es-MX" altLang="es-MX" sz="2000" dirty="0" smtClean="0">
                <a:latin typeface="Arial" pitchFamily="34" charset="0"/>
              </a:rPr>
              <a:t>enviados  </a:t>
            </a:r>
            <a:r>
              <a:rPr lang="es-MX" altLang="es-MX" sz="2000" dirty="0">
                <a:latin typeface="Arial" pitchFamily="34" charset="0"/>
              </a:rPr>
              <a:t>al  Centro Antirrábico de Guadalupe, N.L.</a:t>
            </a:r>
          </a:p>
          <a:p>
            <a:pPr algn="just"/>
            <a:endParaRPr lang="es-MX" altLang="es-MX" sz="2000" dirty="0">
              <a:latin typeface="Arial" pitchFamily="34" charset="0"/>
            </a:endParaRPr>
          </a:p>
          <a:p>
            <a:pPr algn="just"/>
            <a:r>
              <a:rPr lang="es-MX" altLang="es-MX" sz="2000" dirty="0">
                <a:latin typeface="Arial" pitchFamily="34" charset="0"/>
              </a:rPr>
              <a:t>	</a:t>
            </a:r>
          </a:p>
        </p:txBody>
      </p:sp>
    </p:spTree>
    <p:extLst>
      <p:ext uri="{BB962C8B-B14F-4D97-AF65-F5344CB8AC3E}">
        <p14:creationId xmlns:p14="http://schemas.microsoft.com/office/powerpoint/2010/main" xmlns="" val="383286844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1"/>
          <p:cNvSpPr txBox="1"/>
          <p:nvPr/>
        </p:nvSpPr>
        <p:spPr>
          <a:xfrm>
            <a:off x="0" y="369041"/>
            <a:ext cx="9144000" cy="769441"/>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SALUD</a:t>
            </a:r>
            <a:r>
              <a:rPr lang="en-US" sz="4400" b="1" i="1" dirty="0" smtClean="0">
                <a:solidFill>
                  <a:srgbClr val="FFFF66"/>
                </a:solidFill>
                <a:latin typeface="Arial" panose="020B0604020202020204" pitchFamily="34" charset="0"/>
                <a:cs typeface="Arial" panose="020B0604020202020204" pitchFamily="34" charset="0"/>
              </a:rPr>
              <a:t> </a:t>
            </a:r>
          </a:p>
        </p:txBody>
      </p:sp>
      <p:sp>
        <p:nvSpPr>
          <p:cNvPr id="13" name="CuadroTexto 3"/>
          <p:cNvSpPr txBox="1"/>
          <p:nvPr/>
        </p:nvSpPr>
        <p:spPr>
          <a:xfrm>
            <a:off x="2915457"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2" name="1 Rectángulo"/>
          <p:cNvSpPr/>
          <p:nvPr/>
        </p:nvSpPr>
        <p:spPr>
          <a:xfrm>
            <a:off x="586857" y="1251678"/>
            <a:ext cx="7625194" cy="1938992"/>
          </a:xfrm>
          <a:prstGeom prst="rect">
            <a:avLst/>
          </a:prstGeom>
        </p:spPr>
        <p:txBody>
          <a:bodyPr wrap="square">
            <a:spAutoFit/>
          </a:bodyPr>
          <a:lstStyle/>
          <a:p>
            <a:pPr algn="ctr"/>
            <a:r>
              <a:rPr lang="es-MX" sz="2000" dirty="0" smtClean="0">
                <a:latin typeface="Arial" pitchFamily="34" charset="0"/>
                <a:cs typeface="Arial" pitchFamily="34" charset="0"/>
              </a:rPr>
              <a:t>ELIGE CUIDARTE</a:t>
            </a:r>
          </a:p>
          <a:p>
            <a:pPr algn="ctr"/>
            <a:endParaRPr lang="es-MX" sz="2000" dirty="0" smtClean="0">
              <a:latin typeface="Arial" pitchFamily="34" charset="0"/>
              <a:cs typeface="Arial" pitchFamily="34" charset="0"/>
            </a:endParaRPr>
          </a:p>
          <a:p>
            <a:pPr algn="just"/>
            <a:r>
              <a:rPr lang="es-MX" sz="2000" dirty="0" smtClean="0">
                <a:latin typeface="Arial" pitchFamily="34" charset="0"/>
                <a:cs typeface="Arial" pitchFamily="34" charset="0"/>
              </a:rPr>
              <a:t>La </a:t>
            </a:r>
            <a:r>
              <a:rPr lang="es-MX" sz="2000" dirty="0">
                <a:latin typeface="Arial" pitchFamily="34" charset="0"/>
                <a:cs typeface="Arial" pitchFamily="34" charset="0"/>
              </a:rPr>
              <a:t>unidad móvil ha prestado 6,945 servicios a cerca de 1498 </a:t>
            </a:r>
            <a:r>
              <a:rPr lang="es-MX" sz="2000" dirty="0" smtClean="0">
                <a:latin typeface="Arial" pitchFamily="34" charset="0"/>
                <a:cs typeface="Arial" pitchFamily="34" charset="0"/>
              </a:rPr>
              <a:t>mujeres, realizando </a:t>
            </a:r>
            <a:r>
              <a:rPr lang="es-MX" sz="2000" dirty="0">
                <a:latin typeface="Arial" pitchFamily="34" charset="0"/>
                <a:cs typeface="Arial" pitchFamily="34" charset="0"/>
              </a:rPr>
              <a:t>cerca de 3,360 estudios  clínicos, refiriendo a la mamografía </a:t>
            </a:r>
            <a:r>
              <a:rPr lang="es-MX" sz="2000" dirty="0" smtClean="0">
                <a:latin typeface="Arial" pitchFamily="34" charset="0"/>
                <a:cs typeface="Arial" pitchFamily="34" charset="0"/>
              </a:rPr>
              <a:t>a cerca de 215 mujeres, </a:t>
            </a:r>
            <a:r>
              <a:rPr lang="es-MX" sz="2000" dirty="0">
                <a:latin typeface="Arial" pitchFamily="34" charset="0"/>
                <a:cs typeface="Arial" pitchFamily="34" charset="0"/>
              </a:rPr>
              <a:t>siguiendo sus operaciones hasta el 24 de Octubre del 2014.</a:t>
            </a:r>
          </a:p>
        </p:txBody>
      </p:sp>
      <p:pic>
        <p:nvPicPr>
          <p:cNvPr id="1026" name="Picture 2" descr="https://fbcdn-sphotos-e-a.akamaihd.net/hphotos-ak-xap1/v/t1.0-9/10689669_706426499448464_6729460898157144197_n.jpg?oh=3d076eb377b1533cdcc1c253a343cf71&amp;oe=54BF6D52&amp;__gda__=1422269838_807472c20ce56ae81590dc386a1dd10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6188" y="3149726"/>
            <a:ext cx="7548493" cy="31041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0247809"/>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67430" y="562833"/>
            <a:ext cx="441499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SALUD</a:t>
            </a:r>
            <a:endParaRPr lang="es-ES" sz="3000" b="1" i="1" dirty="0">
              <a:solidFill>
                <a:srgbClr val="FFFF66"/>
              </a:solidFill>
              <a:latin typeface="Arial" panose="020B0604020202020204" pitchFamily="34" charset="0"/>
              <a:cs typeface="Arial" panose="020B0604020202020204" pitchFamily="34" charset="0"/>
            </a:endParaRPr>
          </a:p>
        </p:txBody>
      </p:sp>
      <p:sp>
        <p:nvSpPr>
          <p:cNvPr id="5" name="CuadroTexto 3"/>
          <p:cNvSpPr txBox="1"/>
          <p:nvPr/>
        </p:nvSpPr>
        <p:spPr>
          <a:xfrm>
            <a:off x="2202052" y="632869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6 Rectángulo"/>
          <p:cNvSpPr/>
          <p:nvPr/>
        </p:nvSpPr>
        <p:spPr>
          <a:xfrm>
            <a:off x="1182512" y="0"/>
            <a:ext cx="6744155"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2" name="1 Rectángulo"/>
          <p:cNvSpPr/>
          <p:nvPr/>
        </p:nvSpPr>
        <p:spPr>
          <a:xfrm>
            <a:off x="409433" y="1997839"/>
            <a:ext cx="7792871" cy="3170099"/>
          </a:xfrm>
          <a:prstGeom prst="rect">
            <a:avLst/>
          </a:prstGeom>
        </p:spPr>
        <p:txBody>
          <a:bodyPr wrap="square">
            <a:spAutoFit/>
          </a:bodyPr>
          <a:lstStyle/>
          <a:p>
            <a:pPr algn="just"/>
            <a:r>
              <a:rPr lang="es-ES" sz="2000" i="1" dirty="0" smtClean="0">
                <a:latin typeface="Arial" pitchFamily="34" charset="0"/>
                <a:cs typeface="Arial" pitchFamily="34" charset="0"/>
              </a:rPr>
              <a:t> </a:t>
            </a:r>
            <a:r>
              <a:rPr lang="es-ES" sz="2000" i="1" dirty="0">
                <a:latin typeface="Arial" pitchFamily="34" charset="0"/>
                <a:cs typeface="Arial" pitchFamily="34" charset="0"/>
              </a:rPr>
              <a:t>Visitar 5000 domicilios con el programa Brigada </a:t>
            </a:r>
            <a:r>
              <a:rPr lang="es-ES" sz="2000" i="1" dirty="0" smtClean="0">
                <a:latin typeface="Arial" pitchFamily="34" charset="0"/>
                <a:cs typeface="Arial" pitchFamily="34" charset="0"/>
              </a:rPr>
              <a:t>Azul.</a:t>
            </a:r>
          </a:p>
          <a:p>
            <a:pPr algn="just"/>
            <a:endParaRPr lang="es-MX" sz="2000" i="1" dirty="0">
              <a:latin typeface="Arial" pitchFamily="34" charset="0"/>
              <a:cs typeface="Arial" pitchFamily="34" charset="0"/>
            </a:endParaRPr>
          </a:p>
          <a:p>
            <a:pPr algn="just"/>
            <a:r>
              <a:rPr lang="es-ES" sz="2000" i="1" dirty="0" smtClean="0">
                <a:latin typeface="Arial" pitchFamily="34" charset="0"/>
                <a:cs typeface="Arial" pitchFamily="34" charset="0"/>
              </a:rPr>
              <a:t> </a:t>
            </a:r>
            <a:r>
              <a:rPr lang="es-ES" sz="2000" i="1" dirty="0">
                <a:latin typeface="Arial" pitchFamily="34" charset="0"/>
                <a:cs typeface="Arial" pitchFamily="34" charset="0"/>
              </a:rPr>
              <a:t>Capturar a 250 </a:t>
            </a:r>
            <a:r>
              <a:rPr lang="es-ES" sz="2000" i="1" dirty="0" smtClean="0">
                <a:latin typeface="Arial" pitchFamily="34" charset="0"/>
                <a:cs typeface="Arial" pitchFamily="34" charset="0"/>
              </a:rPr>
              <a:t>Canes.</a:t>
            </a:r>
          </a:p>
          <a:p>
            <a:pPr algn="just"/>
            <a:endParaRPr lang="es-MX" sz="2000" i="1" dirty="0">
              <a:latin typeface="Arial" pitchFamily="34" charset="0"/>
              <a:cs typeface="Arial" pitchFamily="34" charset="0"/>
            </a:endParaRPr>
          </a:p>
          <a:p>
            <a:pPr algn="just"/>
            <a:r>
              <a:rPr lang="es-ES" sz="2000" i="1" dirty="0" smtClean="0">
                <a:latin typeface="Arial" pitchFamily="34" charset="0"/>
                <a:cs typeface="Arial" pitchFamily="34" charset="0"/>
              </a:rPr>
              <a:t> </a:t>
            </a:r>
            <a:r>
              <a:rPr lang="es-ES" sz="2000" i="1" dirty="0">
                <a:latin typeface="Arial" pitchFamily="34" charset="0"/>
                <a:cs typeface="Arial" pitchFamily="34" charset="0"/>
              </a:rPr>
              <a:t>Atender al 100% de los Reportes de Atención </a:t>
            </a:r>
            <a:r>
              <a:rPr lang="es-ES" sz="2000" i="1" dirty="0" smtClean="0">
                <a:latin typeface="Arial" pitchFamily="34" charset="0"/>
                <a:cs typeface="Arial" pitchFamily="34" charset="0"/>
              </a:rPr>
              <a:t>Ciudadana.</a:t>
            </a:r>
          </a:p>
          <a:p>
            <a:pPr algn="just"/>
            <a:endParaRPr lang="es-MX" sz="2000" i="1" dirty="0">
              <a:latin typeface="Arial" pitchFamily="34" charset="0"/>
              <a:cs typeface="Arial" pitchFamily="34" charset="0"/>
            </a:endParaRPr>
          </a:p>
          <a:p>
            <a:pPr algn="just"/>
            <a:r>
              <a:rPr lang="es-ES" sz="2000" i="1" dirty="0" smtClean="0">
                <a:latin typeface="Arial" pitchFamily="34" charset="0"/>
                <a:cs typeface="Arial" pitchFamily="34" charset="0"/>
              </a:rPr>
              <a:t> </a:t>
            </a:r>
            <a:r>
              <a:rPr lang="es-ES" sz="2000" i="1" dirty="0">
                <a:latin typeface="Arial" pitchFamily="34" charset="0"/>
                <a:cs typeface="Arial" pitchFamily="34" charset="0"/>
              </a:rPr>
              <a:t>Mantener los indicadores del programa </a:t>
            </a:r>
            <a:r>
              <a:rPr lang="es-ES" sz="2000" i="1" dirty="0" smtClean="0">
                <a:latin typeface="Arial" pitchFamily="34" charset="0"/>
                <a:cs typeface="Arial" pitchFamily="34" charset="0"/>
              </a:rPr>
              <a:t>“Elige Cuidarte”.</a:t>
            </a:r>
          </a:p>
          <a:p>
            <a:pPr algn="just"/>
            <a:endParaRPr lang="es-MX" sz="2000" i="1" dirty="0">
              <a:latin typeface="Arial" pitchFamily="34" charset="0"/>
              <a:cs typeface="Arial" pitchFamily="34" charset="0"/>
            </a:endParaRPr>
          </a:p>
          <a:p>
            <a:pPr algn="just"/>
            <a:r>
              <a:rPr lang="es-ES" sz="2000" i="1" dirty="0" smtClean="0">
                <a:latin typeface="Arial" pitchFamily="34" charset="0"/>
                <a:cs typeface="Arial" pitchFamily="34" charset="0"/>
              </a:rPr>
              <a:t> </a:t>
            </a:r>
            <a:r>
              <a:rPr lang="es-ES" sz="2000" i="1" dirty="0">
                <a:latin typeface="Arial" pitchFamily="34" charset="0"/>
                <a:cs typeface="Arial" pitchFamily="34" charset="0"/>
              </a:rPr>
              <a:t>A</a:t>
            </a:r>
            <a:r>
              <a:rPr lang="es-ES" sz="2000" i="1" dirty="0" smtClean="0">
                <a:latin typeface="Arial" pitchFamily="34" charset="0"/>
                <a:cs typeface="Arial" pitchFamily="34" charset="0"/>
              </a:rPr>
              <a:t>lcanzar </a:t>
            </a:r>
            <a:r>
              <a:rPr lang="es-ES" sz="2000" i="1" dirty="0">
                <a:latin typeface="Arial" pitchFamily="34" charset="0"/>
                <a:cs typeface="Arial" pitchFamily="34" charset="0"/>
              </a:rPr>
              <a:t>las 500 pruebas de cáncer al final del </a:t>
            </a:r>
            <a:r>
              <a:rPr lang="es-ES" sz="2000" i="1" dirty="0" smtClean="0">
                <a:latin typeface="Arial" pitchFamily="34" charset="0"/>
                <a:cs typeface="Arial" pitchFamily="34" charset="0"/>
              </a:rPr>
              <a:t>mes.</a:t>
            </a:r>
            <a:endParaRPr lang="es-MX" sz="2000" i="1" dirty="0">
              <a:latin typeface="Arial" pitchFamily="34" charset="0"/>
              <a:cs typeface="Arial" pitchFamily="34" charset="0"/>
            </a:endParaRPr>
          </a:p>
          <a:p>
            <a:pPr algn="just"/>
            <a:r>
              <a:rPr lang="es-ES" sz="2000" dirty="0">
                <a:latin typeface="Arial" pitchFamily="34" charset="0"/>
                <a:cs typeface="Arial" pitchFamily="34" charset="0"/>
              </a:rPr>
              <a:t> </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xmlns="" val="176335519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3067094" y="6281592"/>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62067" y="3835020"/>
            <a:ext cx="2752098" cy="2193963"/>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00548" y="3835020"/>
            <a:ext cx="2845411" cy="2193963"/>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4842" y="3835018"/>
            <a:ext cx="3207225" cy="2193963"/>
          </a:xfrm>
          <a:prstGeom prst="rect">
            <a:avLst/>
          </a:prstGeom>
        </p:spPr>
      </p:pic>
      <p:sp>
        <p:nvSpPr>
          <p:cNvPr id="2" name="1 CuadroTexto"/>
          <p:cNvSpPr txBox="1"/>
          <p:nvPr/>
        </p:nvSpPr>
        <p:spPr>
          <a:xfrm>
            <a:off x="1105469" y="1733266"/>
            <a:ext cx="6564573" cy="1015663"/>
          </a:xfrm>
          <a:prstGeom prst="rect">
            <a:avLst/>
          </a:prstGeom>
          <a:noFill/>
        </p:spPr>
        <p:txBody>
          <a:bodyPr wrap="square" rtlCol="0">
            <a:spAutoFit/>
          </a:bodyPr>
          <a:lstStyle/>
          <a:p>
            <a:pPr algn="just"/>
            <a:r>
              <a:rPr lang="es-MX" sz="2000" dirty="0" smtClean="0">
                <a:latin typeface="Arial" pitchFamily="34" charset="0"/>
                <a:cs typeface="Arial" pitchFamily="34" charset="0"/>
              </a:rPr>
              <a:t>Se brindo apoyo en la realización de la carrera Coloreando Juárez de Roll, en las distintas actividades derivadas del Evento</a:t>
            </a:r>
            <a:r>
              <a:rPr lang="es-MX" sz="2000" dirty="0" smtClean="0"/>
              <a:t>.</a:t>
            </a:r>
            <a:endParaRPr lang="es-MX" sz="2000" dirty="0"/>
          </a:p>
        </p:txBody>
      </p:sp>
    </p:spTree>
    <p:extLst>
      <p:ext uri="{BB962C8B-B14F-4D97-AF65-F5344CB8AC3E}">
        <p14:creationId xmlns:p14="http://schemas.microsoft.com/office/powerpoint/2010/main" xmlns="" val="969549967"/>
      </p:ext>
    </p:extLst>
  </p:cSld>
  <p:clrMapOvr>
    <a:masterClrMapping/>
  </p:clrMapOvr>
  <p:transition spd="slow">
    <p:whee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4"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1"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2299" y="3807727"/>
            <a:ext cx="3918858" cy="2389822"/>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33439" y="3807728"/>
            <a:ext cx="4039438" cy="2389822"/>
          </a:xfrm>
          <a:prstGeom prst="rect">
            <a:avLst/>
          </a:prstGeom>
        </p:spPr>
      </p:pic>
      <p:graphicFrame>
        <p:nvGraphicFramePr>
          <p:cNvPr id="7" name="6 Tabla"/>
          <p:cNvGraphicFramePr>
            <a:graphicFrameLocks noGrp="1"/>
          </p:cNvGraphicFramePr>
          <p:nvPr>
            <p:extLst>
              <p:ext uri="{D42A27DB-BD31-4B8C-83A1-F6EECF244321}">
                <p14:modId xmlns:p14="http://schemas.microsoft.com/office/powerpoint/2010/main" xmlns="" val="3131612592"/>
              </p:ext>
            </p:extLst>
          </p:nvPr>
        </p:nvGraphicFramePr>
        <p:xfrm>
          <a:off x="1303929" y="1422695"/>
          <a:ext cx="6652710" cy="198271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719618"/>
                <a:gridCol w="1698233"/>
                <a:gridCol w="1784420"/>
                <a:gridCol w="1450439"/>
              </a:tblGrid>
              <a:tr h="542580">
                <a:tc>
                  <a:txBody>
                    <a:bodyPr/>
                    <a:lstStyle/>
                    <a:p>
                      <a:pPr algn="ctr"/>
                      <a:r>
                        <a:rPr lang="es-MX" b="0" dirty="0" smtClean="0">
                          <a:solidFill>
                            <a:schemeClr val="tx1"/>
                          </a:solidFill>
                          <a:latin typeface="Arial" pitchFamily="34" charset="0"/>
                          <a:cs typeface="Arial" pitchFamily="34" charset="0"/>
                        </a:rPr>
                        <a:t>MES</a:t>
                      </a:r>
                      <a:endParaRPr lang="es-MX" b="0" dirty="0">
                        <a:solidFill>
                          <a:schemeClr val="tx1"/>
                        </a:solidFill>
                        <a:latin typeface="Arial" pitchFamily="34" charset="0"/>
                        <a:cs typeface="Arial" pitchFamily="34" charset="0"/>
                      </a:endParaRPr>
                    </a:p>
                  </a:txBody>
                  <a:tcPr>
                    <a:noFill/>
                  </a:tcPr>
                </a:tc>
                <a:tc>
                  <a:txBody>
                    <a:bodyPr/>
                    <a:lstStyle/>
                    <a:p>
                      <a:pPr algn="ctr"/>
                      <a:r>
                        <a:rPr lang="es-MX" b="0" dirty="0" smtClean="0">
                          <a:solidFill>
                            <a:schemeClr val="tx1"/>
                          </a:solidFill>
                          <a:latin typeface="Arial" pitchFamily="34" charset="0"/>
                          <a:cs typeface="Arial" pitchFamily="34" charset="0"/>
                        </a:rPr>
                        <a:t>TURNO MATUTINO</a:t>
                      </a:r>
                      <a:endParaRPr lang="es-MX" b="0" dirty="0">
                        <a:solidFill>
                          <a:schemeClr val="tx1"/>
                        </a:solidFill>
                        <a:latin typeface="Arial" pitchFamily="34" charset="0"/>
                        <a:cs typeface="Arial" pitchFamily="34" charset="0"/>
                      </a:endParaRPr>
                    </a:p>
                  </a:txBody>
                  <a:tcPr>
                    <a:noFill/>
                  </a:tcPr>
                </a:tc>
                <a:tc>
                  <a:txBody>
                    <a:bodyPr/>
                    <a:lstStyle/>
                    <a:p>
                      <a:pPr algn="ctr"/>
                      <a:r>
                        <a:rPr lang="es-MX" b="0" dirty="0" smtClean="0">
                          <a:solidFill>
                            <a:schemeClr val="tx1"/>
                          </a:solidFill>
                          <a:latin typeface="Arial" pitchFamily="34" charset="0"/>
                          <a:cs typeface="Arial" pitchFamily="34" charset="0"/>
                        </a:rPr>
                        <a:t>TURNO VESPERTINO</a:t>
                      </a:r>
                      <a:endParaRPr lang="es-MX" b="0" dirty="0">
                        <a:solidFill>
                          <a:schemeClr val="tx1"/>
                        </a:solidFill>
                        <a:latin typeface="Arial" pitchFamily="34" charset="0"/>
                        <a:cs typeface="Arial" pitchFamily="34" charset="0"/>
                      </a:endParaRPr>
                    </a:p>
                  </a:txBody>
                  <a:tcPr>
                    <a:noFill/>
                  </a:tcPr>
                </a:tc>
                <a:tc>
                  <a:txBody>
                    <a:bodyPr/>
                    <a:lstStyle/>
                    <a:p>
                      <a:pPr algn="ctr"/>
                      <a:r>
                        <a:rPr lang="es-MX" b="0" dirty="0" smtClean="0">
                          <a:solidFill>
                            <a:schemeClr val="tx1"/>
                          </a:solidFill>
                          <a:latin typeface="Arial" pitchFamily="34" charset="0"/>
                          <a:cs typeface="Arial" pitchFamily="34" charset="0"/>
                        </a:rPr>
                        <a:t>Asistencia</a:t>
                      </a:r>
                      <a:r>
                        <a:rPr lang="es-MX" b="0" baseline="0" dirty="0" smtClean="0">
                          <a:solidFill>
                            <a:schemeClr val="tx1"/>
                          </a:solidFill>
                          <a:latin typeface="Arial" pitchFamily="34" charset="0"/>
                          <a:cs typeface="Arial" pitchFamily="34" charset="0"/>
                        </a:rPr>
                        <a:t> </a:t>
                      </a:r>
                    </a:p>
                    <a:p>
                      <a:pPr algn="ctr"/>
                      <a:r>
                        <a:rPr lang="es-MX" b="0" baseline="0" dirty="0" smtClean="0">
                          <a:solidFill>
                            <a:schemeClr val="tx1"/>
                          </a:solidFill>
                          <a:latin typeface="Arial" pitchFamily="34" charset="0"/>
                          <a:cs typeface="Arial" pitchFamily="34" charset="0"/>
                        </a:rPr>
                        <a:t>Total en el mes</a:t>
                      </a:r>
                      <a:endParaRPr lang="es-MX" b="0" dirty="0">
                        <a:solidFill>
                          <a:schemeClr val="tx1"/>
                        </a:solidFill>
                        <a:latin typeface="Arial" pitchFamily="34" charset="0"/>
                        <a:cs typeface="Arial" pitchFamily="34" charset="0"/>
                      </a:endParaRPr>
                    </a:p>
                  </a:txBody>
                  <a:tcPr>
                    <a:noFill/>
                  </a:tcPr>
                </a:tc>
              </a:tr>
              <a:tr h="428239">
                <a:tc>
                  <a:txBody>
                    <a:bodyPr/>
                    <a:lstStyle/>
                    <a:p>
                      <a:pPr algn="ctr"/>
                      <a:r>
                        <a:rPr lang="es-MX" b="0" dirty="0" smtClean="0">
                          <a:solidFill>
                            <a:schemeClr val="tx1"/>
                          </a:solidFill>
                          <a:latin typeface="Arial" pitchFamily="34" charset="0"/>
                          <a:cs typeface="Arial" pitchFamily="34" charset="0"/>
                        </a:rPr>
                        <a:t>AGOSTO</a:t>
                      </a:r>
                      <a:endParaRPr lang="es-MX" b="0" dirty="0">
                        <a:solidFill>
                          <a:schemeClr val="tx1"/>
                        </a:solidFill>
                        <a:latin typeface="Arial" pitchFamily="34" charset="0"/>
                        <a:cs typeface="Arial" pitchFamily="34" charset="0"/>
                      </a:endParaRPr>
                    </a:p>
                  </a:txBody>
                  <a:tcPr>
                    <a:noFill/>
                  </a:tcPr>
                </a:tc>
                <a:tc>
                  <a:txBody>
                    <a:bodyPr/>
                    <a:lstStyle/>
                    <a:p>
                      <a:pPr algn="ctr"/>
                      <a:r>
                        <a:rPr lang="es-MX" b="0" dirty="0" smtClean="0">
                          <a:solidFill>
                            <a:schemeClr val="tx1"/>
                          </a:solidFill>
                          <a:latin typeface="Arial" pitchFamily="34" charset="0"/>
                          <a:cs typeface="Arial" pitchFamily="34" charset="0"/>
                        </a:rPr>
                        <a:t>350</a:t>
                      </a:r>
                      <a:endParaRPr lang="es-MX" b="0" dirty="0">
                        <a:solidFill>
                          <a:schemeClr val="tx1"/>
                        </a:solidFill>
                        <a:latin typeface="Arial" pitchFamily="34" charset="0"/>
                        <a:cs typeface="Arial" pitchFamily="34" charset="0"/>
                      </a:endParaRPr>
                    </a:p>
                  </a:txBody>
                  <a:tcPr>
                    <a:noFill/>
                  </a:tcPr>
                </a:tc>
                <a:tc>
                  <a:txBody>
                    <a:bodyPr/>
                    <a:lstStyle/>
                    <a:p>
                      <a:pPr algn="ctr"/>
                      <a:r>
                        <a:rPr lang="es-MX" b="0" dirty="0" smtClean="0">
                          <a:solidFill>
                            <a:schemeClr val="tx1"/>
                          </a:solidFill>
                          <a:latin typeface="Arial" pitchFamily="34" charset="0"/>
                          <a:cs typeface="Arial" pitchFamily="34" charset="0"/>
                        </a:rPr>
                        <a:t>300</a:t>
                      </a:r>
                      <a:endParaRPr lang="es-MX" b="0" dirty="0">
                        <a:solidFill>
                          <a:schemeClr val="tx1"/>
                        </a:solidFill>
                        <a:latin typeface="Arial" pitchFamily="34" charset="0"/>
                        <a:cs typeface="Arial" pitchFamily="34" charset="0"/>
                      </a:endParaRPr>
                    </a:p>
                  </a:txBody>
                  <a:tcPr>
                    <a:noFill/>
                  </a:tcPr>
                </a:tc>
                <a:tc>
                  <a:txBody>
                    <a:bodyPr/>
                    <a:lstStyle/>
                    <a:p>
                      <a:pPr algn="ctr"/>
                      <a:r>
                        <a:rPr lang="es-MX" b="0" dirty="0" smtClean="0">
                          <a:solidFill>
                            <a:schemeClr val="tx1"/>
                          </a:solidFill>
                          <a:latin typeface="Arial" pitchFamily="34" charset="0"/>
                          <a:cs typeface="Arial" pitchFamily="34" charset="0"/>
                        </a:rPr>
                        <a:t>650</a:t>
                      </a:r>
                      <a:endParaRPr lang="es-MX" b="0" dirty="0">
                        <a:solidFill>
                          <a:schemeClr val="tx1"/>
                        </a:solidFill>
                        <a:latin typeface="Arial" pitchFamily="34" charset="0"/>
                        <a:cs typeface="Arial" pitchFamily="34" charset="0"/>
                      </a:endParaRPr>
                    </a:p>
                  </a:txBody>
                  <a:tcPr>
                    <a:noFill/>
                  </a:tcPr>
                </a:tc>
              </a:tr>
              <a:tr h="590634">
                <a:tc>
                  <a:txBody>
                    <a:bodyPr/>
                    <a:lstStyle/>
                    <a:p>
                      <a:pPr algn="ctr"/>
                      <a:endParaRPr lang="es-MX" b="0" dirty="0" smtClean="0">
                        <a:solidFill>
                          <a:schemeClr val="tx1"/>
                        </a:solidFill>
                        <a:latin typeface="Arial" pitchFamily="34" charset="0"/>
                        <a:cs typeface="Arial" pitchFamily="34" charset="0"/>
                      </a:endParaRPr>
                    </a:p>
                    <a:p>
                      <a:pPr algn="ctr"/>
                      <a:r>
                        <a:rPr lang="es-MX" b="0" dirty="0" smtClean="0">
                          <a:solidFill>
                            <a:schemeClr val="tx1"/>
                          </a:solidFill>
                          <a:latin typeface="Arial" pitchFamily="34" charset="0"/>
                          <a:cs typeface="Arial" pitchFamily="34" charset="0"/>
                        </a:rPr>
                        <a:t>SEPTIEMBRE</a:t>
                      </a:r>
                    </a:p>
                  </a:txBody>
                  <a:tcPr>
                    <a:noFill/>
                  </a:tcPr>
                </a:tc>
                <a:tc>
                  <a:txBody>
                    <a:bodyPr/>
                    <a:lstStyle/>
                    <a:p>
                      <a:pPr algn="ctr"/>
                      <a:endParaRPr lang="es-MX" b="0" dirty="0" smtClean="0">
                        <a:solidFill>
                          <a:schemeClr val="tx1"/>
                        </a:solidFill>
                        <a:latin typeface="Arial" pitchFamily="34" charset="0"/>
                        <a:cs typeface="Arial" pitchFamily="34" charset="0"/>
                      </a:endParaRPr>
                    </a:p>
                    <a:p>
                      <a:pPr algn="ctr"/>
                      <a:r>
                        <a:rPr lang="es-MX" b="0" dirty="0" smtClean="0">
                          <a:solidFill>
                            <a:schemeClr val="tx1"/>
                          </a:solidFill>
                          <a:latin typeface="Arial" pitchFamily="34" charset="0"/>
                          <a:cs typeface="Arial" pitchFamily="34" charset="0"/>
                        </a:rPr>
                        <a:t>716</a:t>
                      </a:r>
                      <a:endParaRPr lang="es-MX" b="0" dirty="0">
                        <a:solidFill>
                          <a:schemeClr val="tx1"/>
                        </a:solidFill>
                        <a:latin typeface="Arial" pitchFamily="34" charset="0"/>
                        <a:cs typeface="Arial" pitchFamily="34" charset="0"/>
                      </a:endParaRPr>
                    </a:p>
                  </a:txBody>
                  <a:tcPr>
                    <a:noFill/>
                  </a:tcPr>
                </a:tc>
                <a:tc>
                  <a:txBody>
                    <a:bodyPr/>
                    <a:lstStyle/>
                    <a:p>
                      <a:pPr algn="ctr"/>
                      <a:endParaRPr lang="es-MX" b="0" dirty="0" smtClean="0">
                        <a:solidFill>
                          <a:schemeClr val="tx1"/>
                        </a:solidFill>
                        <a:latin typeface="Arial" pitchFamily="34" charset="0"/>
                        <a:cs typeface="Arial" pitchFamily="34" charset="0"/>
                      </a:endParaRPr>
                    </a:p>
                    <a:p>
                      <a:pPr algn="ctr"/>
                      <a:r>
                        <a:rPr lang="es-MX" b="0" dirty="0" smtClean="0">
                          <a:solidFill>
                            <a:schemeClr val="tx1"/>
                          </a:solidFill>
                          <a:latin typeface="Arial" pitchFamily="34" charset="0"/>
                          <a:cs typeface="Arial" pitchFamily="34" charset="0"/>
                        </a:rPr>
                        <a:t>506</a:t>
                      </a:r>
                      <a:endParaRPr lang="es-MX" b="0" dirty="0">
                        <a:solidFill>
                          <a:schemeClr val="tx1"/>
                        </a:solidFill>
                        <a:latin typeface="Arial" pitchFamily="34" charset="0"/>
                        <a:cs typeface="Arial" pitchFamily="34" charset="0"/>
                      </a:endParaRPr>
                    </a:p>
                  </a:txBody>
                  <a:tcPr>
                    <a:noFill/>
                  </a:tcPr>
                </a:tc>
                <a:tc>
                  <a:txBody>
                    <a:bodyPr/>
                    <a:lstStyle/>
                    <a:p>
                      <a:pPr algn="ctr"/>
                      <a:endParaRPr lang="es-MX" b="0" dirty="0" smtClean="0">
                        <a:solidFill>
                          <a:schemeClr val="tx1"/>
                        </a:solidFill>
                        <a:latin typeface="Arial" pitchFamily="34" charset="0"/>
                        <a:cs typeface="Arial" pitchFamily="34" charset="0"/>
                      </a:endParaRPr>
                    </a:p>
                    <a:p>
                      <a:pPr algn="ctr"/>
                      <a:r>
                        <a:rPr lang="es-MX" b="0" dirty="0" smtClean="0">
                          <a:solidFill>
                            <a:schemeClr val="tx1"/>
                          </a:solidFill>
                          <a:latin typeface="Arial" pitchFamily="34" charset="0"/>
                          <a:cs typeface="Arial" pitchFamily="34" charset="0"/>
                        </a:rPr>
                        <a:t>1222</a:t>
                      </a:r>
                      <a:endParaRPr lang="es-MX" b="0" dirty="0">
                        <a:solidFill>
                          <a:schemeClr val="tx1"/>
                        </a:solidFill>
                        <a:latin typeface="Arial" pitchFamily="34" charset="0"/>
                        <a:cs typeface="Arial" pitchFamily="34" charset="0"/>
                      </a:endParaRPr>
                    </a:p>
                  </a:txBody>
                  <a:tcPr>
                    <a:noFill/>
                  </a:tcPr>
                </a:tc>
              </a:tr>
            </a:tbl>
          </a:graphicData>
        </a:graphic>
      </p:graphicFrame>
      <p:sp>
        <p:nvSpPr>
          <p:cNvPr id="2" name="1 CuadroTexto"/>
          <p:cNvSpPr txBox="1"/>
          <p:nvPr/>
        </p:nvSpPr>
        <p:spPr>
          <a:xfrm>
            <a:off x="3637151" y="3360834"/>
            <a:ext cx="4935726" cy="400110"/>
          </a:xfrm>
          <a:prstGeom prst="rect">
            <a:avLst/>
          </a:prstGeom>
          <a:noFill/>
        </p:spPr>
        <p:txBody>
          <a:bodyPr wrap="square" rtlCol="0">
            <a:spAutoFit/>
          </a:bodyPr>
          <a:lstStyle/>
          <a:p>
            <a:r>
              <a:rPr lang="es-MX" sz="2000" dirty="0" err="1" smtClean="0">
                <a:latin typeface="Arial" pitchFamily="34" charset="0"/>
                <a:cs typeface="Arial" pitchFamily="34" charset="0"/>
              </a:rPr>
              <a:t>Bailoterapia</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xmlns="" val="3995044853"/>
      </p:ext>
    </p:extLst>
  </p:cSld>
  <p:clrMapOvr>
    <a:masterClrMapping/>
  </p:clrMapOvr>
  <p:transition spd="slow">
    <p:whee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6"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5"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9307" y="4094329"/>
            <a:ext cx="4272839" cy="1927634"/>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32146" y="4080681"/>
            <a:ext cx="4324139" cy="1927634"/>
          </a:xfrm>
          <a:prstGeom prst="rect">
            <a:avLst/>
          </a:prstGeom>
        </p:spPr>
      </p:pic>
      <p:graphicFrame>
        <p:nvGraphicFramePr>
          <p:cNvPr id="9" name="8 Tabla"/>
          <p:cNvGraphicFramePr>
            <a:graphicFrameLocks noGrp="1"/>
          </p:cNvGraphicFramePr>
          <p:nvPr>
            <p:extLst>
              <p:ext uri="{D42A27DB-BD31-4B8C-83A1-F6EECF244321}">
                <p14:modId xmlns:p14="http://schemas.microsoft.com/office/powerpoint/2010/main" xmlns="" val="1272658340"/>
              </p:ext>
            </p:extLst>
          </p:nvPr>
        </p:nvGraphicFramePr>
        <p:xfrm>
          <a:off x="681757" y="1555523"/>
          <a:ext cx="3344333" cy="2163605"/>
        </p:xfrm>
        <a:graphic>
          <a:graphicData uri="http://schemas.openxmlformats.org/drawingml/2006/table">
            <a:tbl>
              <a:tblPr firstRow="1" bandRow="1">
                <a:effectLst>
                  <a:outerShdw blurRad="50800" dist="38100" dir="10800000" algn="r" rotWithShape="0">
                    <a:prstClr val="black">
                      <a:alpha val="40000"/>
                    </a:prstClr>
                  </a:outerShdw>
                </a:effectLst>
                <a:tableStyleId>{5C22544A-7EE6-4342-B048-85BDC9FD1C3A}</a:tableStyleId>
              </a:tblPr>
              <a:tblGrid>
                <a:gridCol w="1187986"/>
                <a:gridCol w="1119117"/>
                <a:gridCol w="1037230"/>
              </a:tblGrid>
              <a:tr h="388442">
                <a:tc>
                  <a:txBody>
                    <a:bodyPr/>
                    <a:lstStyle/>
                    <a:p>
                      <a:pPr algn="ctr"/>
                      <a:r>
                        <a:rPr lang="es-MX" sz="1200" b="0" dirty="0" smtClean="0">
                          <a:solidFill>
                            <a:schemeClr val="tx1"/>
                          </a:solidFill>
                          <a:latin typeface="Arial" pitchFamily="34" charset="0"/>
                          <a:cs typeface="Arial" pitchFamily="34" charset="0"/>
                        </a:rPr>
                        <a:t>MES</a:t>
                      </a:r>
                      <a:endParaRPr lang="es-MX" sz="1200" b="0" dirty="0">
                        <a:solidFill>
                          <a:schemeClr val="tx1"/>
                        </a:solidFill>
                        <a:latin typeface="Arial" pitchFamily="34" charset="0"/>
                        <a:cs typeface="Arial" pitchFamily="34" charset="0"/>
                      </a:endParaRPr>
                    </a:p>
                  </a:txBody>
                  <a:tcPr>
                    <a:noFill/>
                  </a:tcPr>
                </a:tc>
                <a:tc>
                  <a:txBody>
                    <a:bodyPr/>
                    <a:lstStyle/>
                    <a:p>
                      <a:pPr algn="ctr"/>
                      <a:r>
                        <a:rPr lang="es-MX" sz="1200" b="0" dirty="0" smtClean="0">
                          <a:solidFill>
                            <a:schemeClr val="tx1"/>
                          </a:solidFill>
                          <a:latin typeface="Arial" pitchFamily="34" charset="0"/>
                          <a:cs typeface="Arial" pitchFamily="34" charset="0"/>
                        </a:rPr>
                        <a:t>PACIENTES</a:t>
                      </a:r>
                      <a:endParaRPr lang="es-MX" sz="1200" b="0" dirty="0">
                        <a:solidFill>
                          <a:schemeClr val="tx1"/>
                        </a:solidFill>
                        <a:latin typeface="Arial" pitchFamily="34" charset="0"/>
                        <a:cs typeface="Arial" pitchFamily="34" charset="0"/>
                      </a:endParaRPr>
                    </a:p>
                  </a:txBody>
                  <a:tcPr>
                    <a:noFill/>
                  </a:tcPr>
                </a:tc>
                <a:tc>
                  <a:txBody>
                    <a:bodyPr/>
                    <a:lstStyle/>
                    <a:p>
                      <a:pPr algn="ctr"/>
                      <a:r>
                        <a:rPr lang="es-MX" sz="1200" b="0" dirty="0" smtClean="0">
                          <a:solidFill>
                            <a:schemeClr val="tx1"/>
                          </a:solidFill>
                          <a:latin typeface="Arial" pitchFamily="34" charset="0"/>
                          <a:cs typeface="Arial" pitchFamily="34" charset="0"/>
                        </a:rPr>
                        <a:t>ACTIVIDAD</a:t>
                      </a:r>
                      <a:endParaRPr lang="es-MX" sz="1200" b="0" dirty="0">
                        <a:solidFill>
                          <a:schemeClr val="tx1"/>
                        </a:solidFill>
                        <a:latin typeface="Arial" pitchFamily="34" charset="0"/>
                        <a:cs typeface="Arial" pitchFamily="34" charset="0"/>
                      </a:endParaRPr>
                    </a:p>
                  </a:txBody>
                  <a:tcPr>
                    <a:noFill/>
                  </a:tcPr>
                </a:tc>
              </a:tr>
              <a:tr h="853826">
                <a:tc>
                  <a:txBody>
                    <a:bodyPr/>
                    <a:lstStyle/>
                    <a:p>
                      <a:pPr algn="ctr"/>
                      <a:endParaRPr lang="es-MX" sz="1200" b="0" dirty="0" smtClean="0">
                        <a:solidFill>
                          <a:schemeClr val="tx1"/>
                        </a:solidFill>
                        <a:latin typeface="Arial" pitchFamily="34" charset="0"/>
                        <a:cs typeface="Arial" pitchFamily="34" charset="0"/>
                      </a:endParaRPr>
                    </a:p>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AGOSTO</a:t>
                      </a:r>
                      <a:endParaRPr lang="es-MX" sz="1200" b="0" dirty="0">
                        <a:solidFill>
                          <a:schemeClr val="tx1"/>
                        </a:solidFill>
                        <a:latin typeface="Arial" pitchFamily="34" charset="0"/>
                        <a:cs typeface="Arial" pitchFamily="34" charset="0"/>
                      </a:endParaRPr>
                    </a:p>
                  </a:txBody>
                  <a:tcPr>
                    <a:noFill/>
                  </a:tcPr>
                </a:tc>
                <a:tc>
                  <a:txBody>
                    <a:bodyPr/>
                    <a:lstStyle/>
                    <a:p>
                      <a:pPr algn="ctr"/>
                      <a:endParaRPr lang="es-MX" sz="1200" b="0" dirty="0" smtClean="0">
                        <a:solidFill>
                          <a:schemeClr val="tx1"/>
                        </a:solidFill>
                        <a:latin typeface="Arial" pitchFamily="34" charset="0"/>
                        <a:cs typeface="Arial" pitchFamily="34" charset="0"/>
                      </a:endParaRPr>
                    </a:p>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15</a:t>
                      </a:r>
                      <a:endParaRPr lang="es-MX" sz="1200" b="0" dirty="0">
                        <a:solidFill>
                          <a:schemeClr val="tx1"/>
                        </a:solidFill>
                        <a:latin typeface="Arial" pitchFamily="34" charset="0"/>
                        <a:cs typeface="Arial" pitchFamily="34" charset="0"/>
                      </a:endParaRPr>
                    </a:p>
                  </a:txBody>
                  <a:tcPr>
                    <a:noFill/>
                  </a:tcPr>
                </a:tc>
                <a:tc>
                  <a:txBody>
                    <a:bodyPr/>
                    <a:lstStyle/>
                    <a:p>
                      <a:pPr algn="ctr"/>
                      <a:r>
                        <a:rPr lang="es-MX" sz="1200" b="0" dirty="0" smtClean="0">
                          <a:solidFill>
                            <a:schemeClr val="tx1"/>
                          </a:solidFill>
                          <a:latin typeface="Arial" pitchFamily="34" charset="0"/>
                          <a:cs typeface="Arial" pitchFamily="34" charset="0"/>
                        </a:rPr>
                        <a:t>Empastes, </a:t>
                      </a:r>
                    </a:p>
                    <a:p>
                      <a:pPr algn="ctr"/>
                      <a:r>
                        <a:rPr lang="es-MX" sz="1200" b="0" dirty="0" smtClean="0">
                          <a:solidFill>
                            <a:schemeClr val="tx1"/>
                          </a:solidFill>
                          <a:latin typeface="Arial" pitchFamily="34" charset="0"/>
                          <a:cs typeface="Arial" pitchFamily="34" charset="0"/>
                        </a:rPr>
                        <a:t>extracciones</a:t>
                      </a:r>
                    </a:p>
                    <a:p>
                      <a:pPr algn="ctr"/>
                      <a:r>
                        <a:rPr lang="es-MX" sz="1200" b="0" dirty="0" smtClean="0">
                          <a:solidFill>
                            <a:schemeClr val="tx1"/>
                          </a:solidFill>
                          <a:latin typeface="Arial" pitchFamily="34" charset="0"/>
                          <a:cs typeface="Arial" pitchFamily="34" charset="0"/>
                        </a:rPr>
                        <a:t>Limpieza,</a:t>
                      </a:r>
                    </a:p>
                    <a:p>
                      <a:pPr algn="ctr"/>
                      <a:r>
                        <a:rPr lang="es-MX" sz="1200" b="0" dirty="0" smtClean="0">
                          <a:solidFill>
                            <a:schemeClr val="tx1"/>
                          </a:solidFill>
                          <a:latin typeface="Arial" pitchFamily="34" charset="0"/>
                          <a:cs typeface="Arial" pitchFamily="34" charset="0"/>
                        </a:rPr>
                        <a:t>Revisiones</a:t>
                      </a:r>
                    </a:p>
                  </a:txBody>
                  <a:tcPr>
                    <a:noFill/>
                  </a:tcPr>
                </a:tc>
              </a:tr>
              <a:tr h="921337">
                <a:tc>
                  <a:txBody>
                    <a:bodyPr/>
                    <a:lstStyle/>
                    <a:p>
                      <a:pPr algn="ctr"/>
                      <a:endParaRPr lang="es-MX" sz="1200" b="0" dirty="0" smtClean="0">
                        <a:solidFill>
                          <a:schemeClr val="tx1"/>
                        </a:solidFill>
                        <a:latin typeface="Arial" pitchFamily="34" charset="0"/>
                        <a:cs typeface="Arial" pitchFamily="34" charset="0"/>
                      </a:endParaRPr>
                    </a:p>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SEPTIEMBRE</a:t>
                      </a:r>
                      <a:endParaRPr lang="es-MX" sz="1200" b="0" dirty="0">
                        <a:solidFill>
                          <a:schemeClr val="tx1"/>
                        </a:solidFill>
                        <a:latin typeface="Arial" pitchFamily="34" charset="0"/>
                        <a:cs typeface="Arial" pitchFamily="34" charset="0"/>
                      </a:endParaRPr>
                    </a:p>
                  </a:txBody>
                  <a:tcPr>
                    <a:noFill/>
                  </a:tcPr>
                </a:tc>
                <a:tc>
                  <a:txBody>
                    <a:bodyPr/>
                    <a:lstStyle/>
                    <a:p>
                      <a:pPr algn="ctr"/>
                      <a:endParaRPr lang="es-MX" sz="1200" b="0" dirty="0" smtClean="0">
                        <a:solidFill>
                          <a:schemeClr val="tx1"/>
                        </a:solidFill>
                        <a:latin typeface="Arial" pitchFamily="34" charset="0"/>
                        <a:cs typeface="Arial" pitchFamily="34" charset="0"/>
                      </a:endParaRPr>
                    </a:p>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25</a:t>
                      </a:r>
                      <a:endParaRPr lang="es-MX" sz="1200" b="0" dirty="0">
                        <a:solidFill>
                          <a:schemeClr val="tx1"/>
                        </a:solidFill>
                        <a:latin typeface="Arial" pitchFamily="34" charset="0"/>
                        <a:cs typeface="Arial" pitchFamily="34" charset="0"/>
                      </a:endParaRPr>
                    </a:p>
                  </a:txBody>
                  <a:tcPr>
                    <a:noFill/>
                  </a:tcPr>
                </a:tc>
                <a:tc>
                  <a:txBody>
                    <a:bodyPr/>
                    <a:lstStyle/>
                    <a:p>
                      <a:pPr algn="ctr"/>
                      <a:r>
                        <a:rPr lang="es-MX" sz="1200" b="0" dirty="0" smtClean="0">
                          <a:solidFill>
                            <a:schemeClr val="tx1"/>
                          </a:solidFill>
                          <a:latin typeface="Arial" pitchFamily="34" charset="0"/>
                          <a:cs typeface="Arial" pitchFamily="34" charset="0"/>
                        </a:rPr>
                        <a:t>Empastes, </a:t>
                      </a:r>
                    </a:p>
                    <a:p>
                      <a:pPr algn="ctr"/>
                      <a:r>
                        <a:rPr lang="es-MX" sz="1200" b="0" dirty="0" smtClean="0">
                          <a:solidFill>
                            <a:schemeClr val="tx1"/>
                          </a:solidFill>
                          <a:latin typeface="Arial" pitchFamily="34" charset="0"/>
                          <a:cs typeface="Arial" pitchFamily="34" charset="0"/>
                        </a:rPr>
                        <a:t>extracciones</a:t>
                      </a:r>
                    </a:p>
                    <a:p>
                      <a:pPr algn="ctr"/>
                      <a:r>
                        <a:rPr lang="es-MX" sz="1200" b="0" dirty="0" smtClean="0">
                          <a:solidFill>
                            <a:schemeClr val="tx1"/>
                          </a:solidFill>
                          <a:latin typeface="Arial" pitchFamily="34" charset="0"/>
                          <a:cs typeface="Arial" pitchFamily="34" charset="0"/>
                        </a:rPr>
                        <a:t>Limpieza,</a:t>
                      </a:r>
                    </a:p>
                    <a:p>
                      <a:pPr algn="ctr"/>
                      <a:r>
                        <a:rPr lang="es-MX" sz="1200" b="0" dirty="0" smtClean="0">
                          <a:solidFill>
                            <a:schemeClr val="tx1"/>
                          </a:solidFill>
                          <a:latin typeface="Arial" pitchFamily="34" charset="0"/>
                          <a:cs typeface="Arial" pitchFamily="34" charset="0"/>
                        </a:rPr>
                        <a:t>Revisiones</a:t>
                      </a:r>
                    </a:p>
                  </a:txBody>
                  <a:tcPr>
                    <a:noFill/>
                  </a:tcP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xmlns="" val="484297257"/>
              </p:ext>
            </p:extLst>
          </p:nvPr>
        </p:nvGraphicFramePr>
        <p:xfrm>
          <a:off x="4896116" y="1550320"/>
          <a:ext cx="3596197" cy="2176818"/>
        </p:xfrm>
        <a:graphic>
          <a:graphicData uri="http://schemas.openxmlformats.org/drawingml/2006/table">
            <a:tbl>
              <a:tblPr firstRow="1" bandRow="1">
                <a:effectLst>
                  <a:outerShdw blurRad="50800" dist="38100" dir="10800000" algn="r" rotWithShape="0">
                    <a:prstClr val="black">
                      <a:alpha val="40000"/>
                    </a:prstClr>
                  </a:outerShdw>
                </a:effectLst>
                <a:tableStyleId>{5C22544A-7EE6-4342-B048-85BDC9FD1C3A}</a:tableStyleId>
              </a:tblPr>
              <a:tblGrid>
                <a:gridCol w="1204433"/>
                <a:gridCol w="1009935"/>
                <a:gridCol w="1381829"/>
              </a:tblGrid>
              <a:tr h="372331">
                <a:tc>
                  <a:txBody>
                    <a:bodyPr/>
                    <a:lstStyle/>
                    <a:p>
                      <a:pPr algn="ctr"/>
                      <a:r>
                        <a:rPr lang="es-MX" sz="1200" b="0" dirty="0" smtClean="0">
                          <a:solidFill>
                            <a:schemeClr val="tx1"/>
                          </a:solidFill>
                          <a:latin typeface="Arial" pitchFamily="34" charset="0"/>
                          <a:cs typeface="Arial" pitchFamily="34" charset="0"/>
                        </a:rPr>
                        <a:t>MES</a:t>
                      </a:r>
                      <a:endParaRPr lang="es-MX" sz="1200" b="0" dirty="0">
                        <a:solidFill>
                          <a:schemeClr val="tx1"/>
                        </a:solidFill>
                        <a:latin typeface="Arial" pitchFamily="34" charset="0"/>
                        <a:cs typeface="Arial" pitchFamily="34" charset="0"/>
                      </a:endParaRPr>
                    </a:p>
                  </a:txBody>
                  <a:tcPr>
                    <a:noFill/>
                  </a:tcPr>
                </a:tc>
                <a:tc>
                  <a:txBody>
                    <a:bodyPr/>
                    <a:lstStyle/>
                    <a:p>
                      <a:pPr algn="ctr"/>
                      <a:r>
                        <a:rPr lang="es-MX" sz="1200" b="0" dirty="0" smtClean="0">
                          <a:solidFill>
                            <a:schemeClr val="tx1"/>
                          </a:solidFill>
                          <a:latin typeface="Arial" pitchFamily="34" charset="0"/>
                          <a:cs typeface="Arial" pitchFamily="34" charset="0"/>
                        </a:rPr>
                        <a:t>PACIENTES</a:t>
                      </a:r>
                      <a:endParaRPr lang="es-MX" sz="1200" b="0" dirty="0">
                        <a:solidFill>
                          <a:schemeClr val="tx1"/>
                        </a:solidFill>
                        <a:latin typeface="Arial" pitchFamily="34" charset="0"/>
                        <a:cs typeface="Arial" pitchFamily="34" charset="0"/>
                      </a:endParaRPr>
                    </a:p>
                  </a:txBody>
                  <a:tcPr>
                    <a:noFill/>
                  </a:tcPr>
                </a:tc>
                <a:tc>
                  <a:txBody>
                    <a:bodyPr/>
                    <a:lstStyle/>
                    <a:p>
                      <a:pPr algn="ctr"/>
                      <a:r>
                        <a:rPr lang="es-MX" sz="1200" b="0" dirty="0" smtClean="0">
                          <a:solidFill>
                            <a:schemeClr val="tx1"/>
                          </a:solidFill>
                          <a:latin typeface="Arial" pitchFamily="34" charset="0"/>
                          <a:cs typeface="Arial" pitchFamily="34" charset="0"/>
                        </a:rPr>
                        <a:t>ACTIVIDADES</a:t>
                      </a:r>
                      <a:endParaRPr lang="es-MX" sz="1200" b="0" dirty="0">
                        <a:solidFill>
                          <a:schemeClr val="tx1"/>
                        </a:solidFill>
                        <a:latin typeface="Arial" pitchFamily="34" charset="0"/>
                        <a:cs typeface="Arial" pitchFamily="34" charset="0"/>
                      </a:endParaRPr>
                    </a:p>
                  </a:txBody>
                  <a:tcPr>
                    <a:noFill/>
                  </a:tcPr>
                </a:tc>
              </a:tr>
              <a:tr h="781765">
                <a:tc>
                  <a:txBody>
                    <a:bodyPr/>
                    <a:lstStyle/>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AGOSTO</a:t>
                      </a:r>
                      <a:endParaRPr lang="es-MX" sz="1200" b="0" dirty="0">
                        <a:solidFill>
                          <a:schemeClr val="tx1"/>
                        </a:solidFill>
                        <a:latin typeface="Arial" pitchFamily="34" charset="0"/>
                        <a:cs typeface="Arial" pitchFamily="34" charset="0"/>
                      </a:endParaRPr>
                    </a:p>
                  </a:txBody>
                  <a:tcPr>
                    <a:noFill/>
                  </a:tcPr>
                </a:tc>
                <a:tc>
                  <a:txBody>
                    <a:bodyPr/>
                    <a:lstStyle/>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70</a:t>
                      </a:r>
                    </a:p>
                  </a:txBody>
                  <a:tcPr>
                    <a:noFill/>
                  </a:tcPr>
                </a:tc>
                <a:tc>
                  <a:txBody>
                    <a:bodyPr/>
                    <a:lstStyle/>
                    <a:p>
                      <a:pPr algn="ctr"/>
                      <a:r>
                        <a:rPr lang="es-MX" sz="1200" b="0" dirty="0" smtClean="0">
                          <a:solidFill>
                            <a:schemeClr val="tx1"/>
                          </a:solidFill>
                          <a:latin typeface="Arial" pitchFamily="34" charset="0"/>
                          <a:cs typeface="Arial" pitchFamily="34" charset="0"/>
                        </a:rPr>
                        <a:t>APLICACIÓN</a:t>
                      </a:r>
                      <a:r>
                        <a:rPr lang="es-MX" sz="1200" b="0" baseline="0" dirty="0" smtClean="0">
                          <a:solidFill>
                            <a:schemeClr val="tx1"/>
                          </a:solidFill>
                          <a:latin typeface="Arial" pitchFamily="34" charset="0"/>
                          <a:cs typeface="Arial" pitchFamily="34" charset="0"/>
                        </a:rPr>
                        <a:t> DE INYECCIONES</a:t>
                      </a:r>
                    </a:p>
                    <a:p>
                      <a:pPr algn="ctr"/>
                      <a:r>
                        <a:rPr lang="es-MX" sz="1200" b="0" baseline="0" dirty="0" smtClean="0">
                          <a:solidFill>
                            <a:schemeClr val="tx1"/>
                          </a:solidFill>
                          <a:latin typeface="Arial" pitchFamily="34" charset="0"/>
                          <a:cs typeface="Arial" pitchFamily="34" charset="0"/>
                        </a:rPr>
                        <a:t>TOMA DE PRESION</a:t>
                      </a:r>
                      <a:endParaRPr lang="es-MX" sz="1200" b="0" dirty="0" smtClean="0">
                        <a:solidFill>
                          <a:schemeClr val="tx1"/>
                        </a:solidFill>
                        <a:latin typeface="Arial" pitchFamily="34" charset="0"/>
                        <a:cs typeface="Arial" pitchFamily="34" charset="0"/>
                      </a:endParaRPr>
                    </a:p>
                  </a:txBody>
                  <a:tcPr>
                    <a:noFill/>
                  </a:tcPr>
                </a:tc>
              </a:tr>
              <a:tr h="896658">
                <a:tc>
                  <a:txBody>
                    <a:bodyPr/>
                    <a:lstStyle/>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SEPTIEMBRE</a:t>
                      </a:r>
                      <a:endParaRPr lang="es-MX" sz="1200" b="0" dirty="0">
                        <a:solidFill>
                          <a:schemeClr val="tx1"/>
                        </a:solidFill>
                        <a:latin typeface="Arial" pitchFamily="34" charset="0"/>
                        <a:cs typeface="Arial" pitchFamily="34" charset="0"/>
                      </a:endParaRPr>
                    </a:p>
                  </a:txBody>
                  <a:tcPr>
                    <a:noFill/>
                  </a:tcPr>
                </a:tc>
                <a:tc>
                  <a:txBody>
                    <a:bodyPr/>
                    <a:lstStyle/>
                    <a:p>
                      <a:pPr algn="ctr"/>
                      <a:endParaRPr lang="es-MX" sz="1200" b="0" dirty="0" smtClean="0">
                        <a:solidFill>
                          <a:schemeClr val="tx1"/>
                        </a:solidFill>
                        <a:latin typeface="Arial" pitchFamily="34" charset="0"/>
                        <a:cs typeface="Arial" pitchFamily="34" charset="0"/>
                      </a:endParaRPr>
                    </a:p>
                    <a:p>
                      <a:pPr algn="ctr"/>
                      <a:r>
                        <a:rPr lang="es-MX" sz="1200" b="0" dirty="0" smtClean="0">
                          <a:solidFill>
                            <a:schemeClr val="tx1"/>
                          </a:solidFill>
                          <a:latin typeface="Arial" pitchFamily="34" charset="0"/>
                          <a:cs typeface="Arial" pitchFamily="34" charset="0"/>
                        </a:rPr>
                        <a:t>80</a:t>
                      </a:r>
                    </a:p>
                  </a:txBody>
                  <a:tcPr>
                    <a:noFill/>
                  </a:tcPr>
                </a:tc>
                <a:tc>
                  <a:txBody>
                    <a:bodyPr/>
                    <a:lstStyle/>
                    <a:p>
                      <a:pPr algn="ctr"/>
                      <a:r>
                        <a:rPr lang="es-MX" sz="1200" b="0" dirty="0" smtClean="0">
                          <a:solidFill>
                            <a:schemeClr val="tx1"/>
                          </a:solidFill>
                          <a:latin typeface="Arial" pitchFamily="34" charset="0"/>
                          <a:cs typeface="Arial" pitchFamily="34" charset="0"/>
                        </a:rPr>
                        <a:t>APLICACIÓN</a:t>
                      </a:r>
                      <a:r>
                        <a:rPr lang="es-MX" sz="1200" b="0" baseline="0" dirty="0" smtClean="0">
                          <a:solidFill>
                            <a:schemeClr val="tx1"/>
                          </a:solidFill>
                          <a:latin typeface="Arial" pitchFamily="34" charset="0"/>
                          <a:cs typeface="Arial" pitchFamily="34" charset="0"/>
                        </a:rPr>
                        <a:t> DE INYECCIONES</a:t>
                      </a:r>
                    </a:p>
                    <a:p>
                      <a:pPr algn="ctr"/>
                      <a:r>
                        <a:rPr lang="es-MX" sz="1200" b="0" baseline="0" dirty="0" smtClean="0">
                          <a:solidFill>
                            <a:schemeClr val="tx1"/>
                          </a:solidFill>
                          <a:latin typeface="Arial" pitchFamily="34" charset="0"/>
                          <a:cs typeface="Arial" pitchFamily="34" charset="0"/>
                        </a:rPr>
                        <a:t>TOMA DE PRESION</a:t>
                      </a:r>
                      <a:endParaRPr lang="es-MX" sz="1200" b="0" dirty="0" smtClean="0">
                        <a:solidFill>
                          <a:schemeClr val="tx1"/>
                        </a:solidFill>
                        <a:latin typeface="Arial" pitchFamily="34" charset="0"/>
                        <a:cs typeface="Arial" pitchFamily="34" charset="0"/>
                      </a:endParaRPr>
                    </a:p>
                  </a:txBody>
                  <a:tcPr>
                    <a:noFill/>
                  </a:tcPr>
                </a:tc>
              </a:tr>
            </a:tbl>
          </a:graphicData>
        </a:graphic>
      </p:graphicFrame>
      <p:sp>
        <p:nvSpPr>
          <p:cNvPr id="2" name="1 CuadroTexto"/>
          <p:cNvSpPr txBox="1"/>
          <p:nvPr/>
        </p:nvSpPr>
        <p:spPr>
          <a:xfrm>
            <a:off x="1455176" y="3711349"/>
            <a:ext cx="3057098" cy="369332"/>
          </a:xfrm>
          <a:prstGeom prst="rect">
            <a:avLst/>
          </a:prstGeom>
          <a:noFill/>
        </p:spPr>
        <p:txBody>
          <a:bodyPr wrap="square" rtlCol="0">
            <a:spAutoFit/>
          </a:bodyPr>
          <a:lstStyle/>
          <a:p>
            <a:r>
              <a:rPr lang="es-MX" dirty="0" smtClean="0"/>
              <a:t>Atención Dental</a:t>
            </a:r>
            <a:endParaRPr lang="es-MX" dirty="0"/>
          </a:p>
        </p:txBody>
      </p:sp>
      <p:sp>
        <p:nvSpPr>
          <p:cNvPr id="3" name="2 CuadroTexto"/>
          <p:cNvSpPr txBox="1"/>
          <p:nvPr/>
        </p:nvSpPr>
        <p:spPr>
          <a:xfrm>
            <a:off x="6045959" y="3738645"/>
            <a:ext cx="2647666" cy="369332"/>
          </a:xfrm>
          <a:prstGeom prst="rect">
            <a:avLst/>
          </a:prstGeom>
          <a:noFill/>
        </p:spPr>
        <p:txBody>
          <a:bodyPr wrap="square" rtlCol="0">
            <a:spAutoFit/>
          </a:bodyPr>
          <a:lstStyle/>
          <a:p>
            <a:r>
              <a:rPr lang="es-MX" dirty="0" smtClean="0"/>
              <a:t>Enfermería</a:t>
            </a:r>
            <a:endParaRPr lang="es-MX" dirty="0"/>
          </a:p>
        </p:txBody>
      </p:sp>
    </p:spTree>
    <p:extLst>
      <p:ext uri="{BB962C8B-B14F-4D97-AF65-F5344CB8AC3E}">
        <p14:creationId xmlns:p14="http://schemas.microsoft.com/office/powerpoint/2010/main" xmlns="" val="3534546352"/>
      </p:ext>
    </p:extLst>
  </p:cSld>
  <p:clrMapOvr>
    <a:masterClrMapping/>
  </p:clrMapOvr>
  <p:transition spd="slow">
    <p:wheel spokes="3"/>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
          <p:cNvSpPr txBox="1"/>
          <p:nvPr/>
        </p:nvSpPr>
        <p:spPr>
          <a:xfrm>
            <a:off x="1578585" y="532651"/>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pic>
        <p:nvPicPr>
          <p:cNvPr id="11" name="10 Imagen" descr="clases de ingles 1.jpg"/>
          <p:cNvPicPr>
            <a:picLocks noChangeAspect="1"/>
          </p:cNvPicPr>
          <p:nvPr/>
        </p:nvPicPr>
        <p:blipFill>
          <a:blip r:embed="rId2" cstate="print"/>
          <a:stretch>
            <a:fillRect/>
          </a:stretch>
        </p:blipFill>
        <p:spPr>
          <a:xfrm>
            <a:off x="1269242" y="3016156"/>
            <a:ext cx="6306242" cy="3195728"/>
          </a:xfrm>
          <a:prstGeom prst="rect">
            <a:avLst/>
          </a:prstGeom>
        </p:spPr>
      </p:pic>
      <p:sp>
        <p:nvSpPr>
          <p:cNvPr id="12" name="11 CuadroTexto"/>
          <p:cNvSpPr txBox="1"/>
          <p:nvPr/>
        </p:nvSpPr>
        <p:spPr>
          <a:xfrm>
            <a:off x="423569" y="1267554"/>
            <a:ext cx="7997588" cy="1877437"/>
          </a:xfrm>
          <a:prstGeom prst="rect">
            <a:avLst/>
          </a:prstGeom>
          <a:noFill/>
        </p:spPr>
        <p:txBody>
          <a:bodyPr wrap="square" rtlCol="0">
            <a:spAutoFit/>
          </a:bodyPr>
          <a:lstStyle/>
          <a:p>
            <a:pPr algn="ctr"/>
            <a:r>
              <a:rPr lang="es-ES" sz="2000" dirty="0" smtClean="0">
                <a:latin typeface="Arial" pitchFamily="34" charset="0"/>
                <a:cs typeface="Arial" pitchFamily="34" charset="0"/>
              </a:rPr>
              <a:t>Clases de Ingles</a:t>
            </a:r>
          </a:p>
          <a:p>
            <a:endParaRPr lang="es-ES" sz="1600" b="1" dirty="0">
              <a:latin typeface="Arial" pitchFamily="34" charset="0"/>
              <a:cs typeface="Arial" pitchFamily="34" charset="0"/>
            </a:endParaRPr>
          </a:p>
          <a:p>
            <a:pPr algn="just"/>
            <a:r>
              <a:rPr lang="es-ES" sz="2000" dirty="0" smtClean="0">
                <a:latin typeface="Arial" pitchFamily="34" charset="0"/>
                <a:cs typeface="Arial" pitchFamily="34" charset="0"/>
              </a:rPr>
              <a:t>Contamos con 2 grupos de jóvenes a los cuales se les brindan clases de ingles, los días </a:t>
            </a:r>
            <a:r>
              <a:rPr lang="es-ES" sz="2000" dirty="0">
                <a:latin typeface="Arial" pitchFamily="34" charset="0"/>
                <a:cs typeface="Arial" pitchFamily="34" charset="0"/>
              </a:rPr>
              <a:t>L</a:t>
            </a:r>
            <a:r>
              <a:rPr lang="es-ES" sz="2000" dirty="0" smtClean="0">
                <a:latin typeface="Arial" pitchFamily="34" charset="0"/>
                <a:cs typeface="Arial" pitchFamily="34" charset="0"/>
              </a:rPr>
              <a:t>unes y Miércoles de 9:00 am a 10:00 am. Así mismo contamos  con un  grupo en  la Colonia H. Caballero que toma las clases los martes y jueves de 4:00 pm a 5:00 pm. </a:t>
            </a:r>
          </a:p>
        </p:txBody>
      </p:sp>
    </p:spTree>
    <p:extLst>
      <p:ext uri="{BB962C8B-B14F-4D97-AF65-F5344CB8AC3E}">
        <p14:creationId xmlns:p14="http://schemas.microsoft.com/office/powerpoint/2010/main" xmlns="" val="3474949917"/>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3"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5"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51128" y="3698541"/>
            <a:ext cx="6605517" cy="2456599"/>
          </a:xfrm>
          <a:prstGeom prst="rect">
            <a:avLst/>
          </a:prstGeom>
        </p:spPr>
      </p:pic>
      <p:graphicFrame>
        <p:nvGraphicFramePr>
          <p:cNvPr id="7" name="6 Tabla"/>
          <p:cNvGraphicFramePr>
            <a:graphicFrameLocks noGrp="1"/>
          </p:cNvGraphicFramePr>
          <p:nvPr>
            <p:extLst>
              <p:ext uri="{D42A27DB-BD31-4B8C-83A1-F6EECF244321}">
                <p14:modId xmlns:p14="http://schemas.microsoft.com/office/powerpoint/2010/main" xmlns="" val="2967396573"/>
              </p:ext>
            </p:extLst>
          </p:nvPr>
        </p:nvGraphicFramePr>
        <p:xfrm>
          <a:off x="21609" y="1586590"/>
          <a:ext cx="4899650" cy="1503718"/>
        </p:xfrm>
        <a:graphic>
          <a:graphicData uri="http://schemas.openxmlformats.org/drawingml/2006/table">
            <a:tbl>
              <a:tblPr firstRow="1" bandRow="1">
                <a:effectLst>
                  <a:outerShdw blurRad="50800" dist="38100" dir="10800000" algn="r" rotWithShape="0">
                    <a:prstClr val="black">
                      <a:alpha val="40000"/>
                    </a:prstClr>
                  </a:outerShdw>
                </a:effectLst>
                <a:tableStyleId>{5C22544A-7EE6-4342-B048-85BDC9FD1C3A}</a:tableStyleId>
              </a:tblPr>
              <a:tblGrid>
                <a:gridCol w="1542674"/>
                <a:gridCol w="1565754"/>
                <a:gridCol w="1791222"/>
              </a:tblGrid>
              <a:tr h="343240">
                <a:tc>
                  <a:txBody>
                    <a:bodyPr/>
                    <a:lstStyle/>
                    <a:p>
                      <a:pPr algn="ctr"/>
                      <a:r>
                        <a:rPr lang="es-MX" sz="1600" b="0" dirty="0" smtClean="0">
                          <a:solidFill>
                            <a:schemeClr val="tx1"/>
                          </a:solidFill>
                          <a:latin typeface="Arial" pitchFamily="34" charset="0"/>
                          <a:cs typeface="Arial" pitchFamily="34" charset="0"/>
                        </a:rPr>
                        <a:t>MES</a:t>
                      </a:r>
                      <a:endParaRPr lang="es-MX" sz="1600" b="0" dirty="0">
                        <a:solidFill>
                          <a:schemeClr val="tx1"/>
                        </a:solidFill>
                        <a:latin typeface="Arial" pitchFamily="34" charset="0"/>
                        <a:cs typeface="Arial" pitchFamily="34" charset="0"/>
                      </a:endParaRPr>
                    </a:p>
                  </a:txBody>
                  <a:tcPr>
                    <a:noFill/>
                  </a:tcPr>
                </a:tc>
                <a:tc>
                  <a:txBody>
                    <a:bodyPr/>
                    <a:lstStyle/>
                    <a:p>
                      <a:pPr algn="ctr"/>
                      <a:r>
                        <a:rPr lang="es-MX" sz="1600" b="0" dirty="0" smtClean="0">
                          <a:solidFill>
                            <a:schemeClr val="tx1"/>
                          </a:solidFill>
                          <a:latin typeface="Arial" pitchFamily="34" charset="0"/>
                          <a:cs typeface="Arial" pitchFamily="34" charset="0"/>
                        </a:rPr>
                        <a:t>NIÑOS</a:t>
                      </a:r>
                      <a:endParaRPr lang="es-MX" sz="1600" b="0" dirty="0">
                        <a:solidFill>
                          <a:schemeClr val="tx1"/>
                        </a:solidFill>
                        <a:latin typeface="Arial" pitchFamily="34" charset="0"/>
                        <a:cs typeface="Arial" pitchFamily="34" charset="0"/>
                      </a:endParaRPr>
                    </a:p>
                  </a:txBody>
                  <a:tcPr>
                    <a:noFill/>
                  </a:tcPr>
                </a:tc>
                <a:tc>
                  <a:txBody>
                    <a:bodyPr/>
                    <a:lstStyle/>
                    <a:p>
                      <a:pPr algn="ctr"/>
                      <a:r>
                        <a:rPr lang="es-MX" sz="1600" b="0" dirty="0" smtClean="0">
                          <a:solidFill>
                            <a:schemeClr val="tx1"/>
                          </a:solidFill>
                          <a:latin typeface="Arial" pitchFamily="34" charset="0"/>
                          <a:cs typeface="Arial" pitchFamily="34" charset="0"/>
                        </a:rPr>
                        <a:t>Apoyo</a:t>
                      </a:r>
                      <a:r>
                        <a:rPr lang="es-MX" sz="1600" b="0" baseline="0" dirty="0" smtClean="0">
                          <a:solidFill>
                            <a:schemeClr val="tx1"/>
                          </a:solidFill>
                          <a:latin typeface="Arial" pitchFamily="34" charset="0"/>
                          <a:cs typeface="Arial" pitchFamily="34" charset="0"/>
                        </a:rPr>
                        <a:t> Escolar</a:t>
                      </a:r>
                      <a:endParaRPr lang="es-MX" sz="1600" b="0" dirty="0">
                        <a:solidFill>
                          <a:schemeClr val="tx1"/>
                        </a:solidFill>
                        <a:latin typeface="Arial" pitchFamily="34" charset="0"/>
                        <a:cs typeface="Arial" pitchFamily="34" charset="0"/>
                      </a:endParaRPr>
                    </a:p>
                  </a:txBody>
                  <a:tcPr>
                    <a:noFill/>
                  </a:tcPr>
                </a:tc>
              </a:tr>
              <a:tr h="581358">
                <a:tc>
                  <a:txBody>
                    <a:bodyPr/>
                    <a:lstStyle/>
                    <a:p>
                      <a:pPr algn="ctr"/>
                      <a:r>
                        <a:rPr lang="es-MX" sz="1600" b="0" dirty="0" smtClean="0">
                          <a:solidFill>
                            <a:schemeClr val="tx1"/>
                          </a:solidFill>
                          <a:latin typeface="Arial" pitchFamily="34" charset="0"/>
                          <a:cs typeface="Arial" pitchFamily="34" charset="0"/>
                        </a:rPr>
                        <a:t>AGOSTO</a:t>
                      </a:r>
                    </a:p>
                  </a:txBody>
                  <a:tcPr>
                    <a:noFill/>
                  </a:tcPr>
                </a:tc>
                <a:tc>
                  <a:txBody>
                    <a:bodyPr/>
                    <a:lstStyle/>
                    <a:p>
                      <a:pPr algn="ctr"/>
                      <a:r>
                        <a:rPr lang="es-MX" sz="1600" b="0" dirty="0" smtClean="0">
                          <a:solidFill>
                            <a:schemeClr val="tx1"/>
                          </a:solidFill>
                          <a:latin typeface="Arial" pitchFamily="34" charset="0"/>
                          <a:cs typeface="Arial" pitchFamily="34" charset="0"/>
                        </a:rPr>
                        <a:t>30</a:t>
                      </a:r>
                    </a:p>
                  </a:txBody>
                  <a:tcPr>
                    <a:noFill/>
                  </a:tcPr>
                </a:tc>
                <a:tc>
                  <a:txBody>
                    <a:bodyPr/>
                    <a:lstStyle/>
                    <a:p>
                      <a:pPr algn="ctr"/>
                      <a:r>
                        <a:rPr lang="es-MX" sz="1600" b="0" dirty="0" smtClean="0">
                          <a:solidFill>
                            <a:schemeClr val="tx1"/>
                          </a:solidFill>
                          <a:latin typeface="Arial" pitchFamily="34" charset="0"/>
                          <a:cs typeface="Arial" pitchFamily="34" charset="0"/>
                        </a:rPr>
                        <a:t>ESPAÑOL</a:t>
                      </a:r>
                    </a:p>
                    <a:p>
                      <a:pPr algn="ctr"/>
                      <a:r>
                        <a:rPr lang="es-MX" sz="1600" b="0" dirty="0" smtClean="0">
                          <a:solidFill>
                            <a:schemeClr val="tx1"/>
                          </a:solidFill>
                          <a:latin typeface="Arial" pitchFamily="34" charset="0"/>
                          <a:cs typeface="Arial" pitchFamily="34" charset="0"/>
                        </a:rPr>
                        <a:t>MATEMATICAS</a:t>
                      </a:r>
                    </a:p>
                  </a:txBody>
                  <a:tcPr>
                    <a:noFill/>
                  </a:tcPr>
                </a:tc>
              </a:tr>
              <a:tr h="497283">
                <a:tc>
                  <a:txBody>
                    <a:bodyPr/>
                    <a:lstStyle/>
                    <a:p>
                      <a:pPr algn="ctr"/>
                      <a:r>
                        <a:rPr lang="es-MX" sz="1600" b="0" dirty="0" smtClean="0">
                          <a:solidFill>
                            <a:schemeClr val="tx1"/>
                          </a:solidFill>
                          <a:latin typeface="Arial" pitchFamily="34" charset="0"/>
                          <a:cs typeface="Arial" pitchFamily="34" charset="0"/>
                        </a:rPr>
                        <a:t>SEPTIEMBRE</a:t>
                      </a:r>
                      <a:endParaRPr lang="es-MX" sz="1600" b="0" dirty="0">
                        <a:solidFill>
                          <a:schemeClr val="tx1"/>
                        </a:solidFill>
                        <a:latin typeface="Arial" pitchFamily="34" charset="0"/>
                        <a:cs typeface="Arial" pitchFamily="34" charset="0"/>
                      </a:endParaRPr>
                    </a:p>
                  </a:txBody>
                  <a:tcPr>
                    <a:noFill/>
                  </a:tcPr>
                </a:tc>
                <a:tc>
                  <a:txBody>
                    <a:bodyPr/>
                    <a:lstStyle/>
                    <a:p>
                      <a:pPr algn="ctr"/>
                      <a:r>
                        <a:rPr lang="es-MX" sz="1600" b="0" dirty="0" smtClean="0">
                          <a:solidFill>
                            <a:schemeClr val="tx1"/>
                          </a:solidFill>
                          <a:latin typeface="Arial" pitchFamily="34" charset="0"/>
                          <a:cs typeface="Arial" pitchFamily="34" charset="0"/>
                        </a:rPr>
                        <a:t>50</a:t>
                      </a:r>
                    </a:p>
                  </a:txBody>
                  <a:tcPr>
                    <a:noFill/>
                  </a:tcPr>
                </a:tc>
                <a:tc>
                  <a:txBody>
                    <a:bodyPr/>
                    <a:lstStyle/>
                    <a:p>
                      <a:pPr algn="ctr"/>
                      <a:r>
                        <a:rPr lang="es-MX" sz="1600" b="0" dirty="0" smtClean="0">
                          <a:solidFill>
                            <a:schemeClr val="tx1"/>
                          </a:solidFill>
                          <a:latin typeface="Arial" pitchFamily="34" charset="0"/>
                          <a:cs typeface="Arial" pitchFamily="34" charset="0"/>
                        </a:rPr>
                        <a:t>ESPAÑOL</a:t>
                      </a:r>
                    </a:p>
                    <a:p>
                      <a:pPr algn="ctr"/>
                      <a:r>
                        <a:rPr lang="es-MX" sz="1600" b="0" dirty="0" smtClean="0">
                          <a:solidFill>
                            <a:schemeClr val="tx1"/>
                          </a:solidFill>
                          <a:latin typeface="Arial" pitchFamily="34" charset="0"/>
                          <a:cs typeface="Arial" pitchFamily="34" charset="0"/>
                        </a:rPr>
                        <a:t>MATEMATICAS</a:t>
                      </a:r>
                    </a:p>
                  </a:txBody>
                  <a:tcPr>
                    <a:noFill/>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xmlns="" val="2267200558"/>
              </p:ext>
            </p:extLst>
          </p:nvPr>
        </p:nvGraphicFramePr>
        <p:xfrm>
          <a:off x="4907665" y="1594929"/>
          <a:ext cx="3867841" cy="1514006"/>
        </p:xfrm>
        <a:graphic>
          <a:graphicData uri="http://schemas.openxmlformats.org/drawingml/2006/table">
            <a:tbl>
              <a:tblPr firstRow="1" bandRow="1">
                <a:effectLst>
                  <a:outerShdw blurRad="50800" dist="38100" dir="10800000" algn="r" rotWithShape="0">
                    <a:prstClr val="black">
                      <a:alpha val="40000"/>
                    </a:prstClr>
                  </a:outerShdw>
                </a:effectLst>
                <a:tableStyleId>{5C22544A-7EE6-4342-B048-85BDC9FD1C3A}</a:tableStyleId>
              </a:tblPr>
              <a:tblGrid>
                <a:gridCol w="1505096"/>
                <a:gridCol w="964504"/>
                <a:gridCol w="1398241"/>
              </a:tblGrid>
              <a:tr h="355766">
                <a:tc>
                  <a:txBody>
                    <a:bodyPr/>
                    <a:lstStyle/>
                    <a:p>
                      <a:pPr algn="ctr"/>
                      <a:r>
                        <a:rPr lang="es-MX" sz="1600" b="0" dirty="0" smtClean="0">
                          <a:solidFill>
                            <a:schemeClr val="tx1"/>
                          </a:solidFill>
                          <a:latin typeface="Arial" pitchFamily="34" charset="0"/>
                          <a:cs typeface="Arial" pitchFamily="34" charset="0"/>
                        </a:rPr>
                        <a:t>MES</a:t>
                      </a:r>
                      <a:endParaRPr lang="es-MX" sz="1600" b="0" dirty="0">
                        <a:solidFill>
                          <a:schemeClr val="tx1"/>
                        </a:solidFill>
                        <a:latin typeface="Arial" pitchFamily="34" charset="0"/>
                        <a:cs typeface="Arial" pitchFamily="34" charset="0"/>
                      </a:endParaRPr>
                    </a:p>
                  </a:txBody>
                  <a:tcPr>
                    <a:noFill/>
                  </a:tcPr>
                </a:tc>
                <a:tc>
                  <a:txBody>
                    <a:bodyPr/>
                    <a:lstStyle/>
                    <a:p>
                      <a:pPr algn="ctr"/>
                      <a:r>
                        <a:rPr lang="es-MX" sz="1600" b="0" dirty="0" smtClean="0">
                          <a:solidFill>
                            <a:schemeClr val="tx1"/>
                          </a:solidFill>
                          <a:latin typeface="Arial" pitchFamily="34" charset="0"/>
                          <a:cs typeface="Arial" pitchFamily="34" charset="0"/>
                        </a:rPr>
                        <a:t>NIÑOS</a:t>
                      </a:r>
                      <a:endParaRPr lang="es-MX" sz="1600" b="0" dirty="0">
                        <a:solidFill>
                          <a:schemeClr val="tx1"/>
                        </a:solidFill>
                        <a:latin typeface="Arial" pitchFamily="34" charset="0"/>
                        <a:cs typeface="Arial" pitchFamily="34" charset="0"/>
                      </a:endParaRPr>
                    </a:p>
                  </a:txBody>
                  <a:tcPr>
                    <a:noFill/>
                  </a:tcPr>
                </a:tc>
                <a:tc>
                  <a:txBody>
                    <a:bodyPr/>
                    <a:lstStyle/>
                    <a:p>
                      <a:pPr algn="ctr"/>
                      <a:r>
                        <a:rPr lang="es-MX" sz="1600" b="0" dirty="0" smtClean="0">
                          <a:solidFill>
                            <a:schemeClr val="tx1"/>
                          </a:solidFill>
                          <a:latin typeface="Arial" pitchFamily="34" charset="0"/>
                          <a:cs typeface="Arial" pitchFamily="34" charset="0"/>
                        </a:rPr>
                        <a:t>CLASES</a:t>
                      </a:r>
                      <a:endParaRPr lang="es-MX" sz="1600" b="0" dirty="0">
                        <a:solidFill>
                          <a:schemeClr val="tx1"/>
                        </a:solidFill>
                        <a:latin typeface="Arial" pitchFamily="34" charset="0"/>
                        <a:cs typeface="Arial" pitchFamily="34" charset="0"/>
                      </a:endParaRPr>
                    </a:p>
                  </a:txBody>
                  <a:tcPr>
                    <a:noFill/>
                  </a:tcPr>
                </a:tc>
              </a:tr>
              <a:tr h="475875">
                <a:tc>
                  <a:txBody>
                    <a:bodyPr/>
                    <a:lstStyle/>
                    <a:p>
                      <a:pPr algn="ctr"/>
                      <a:r>
                        <a:rPr lang="es-MX" sz="1600" b="0" dirty="0" smtClean="0">
                          <a:solidFill>
                            <a:schemeClr val="tx1"/>
                          </a:solidFill>
                          <a:latin typeface="Arial" pitchFamily="34" charset="0"/>
                          <a:cs typeface="Arial" pitchFamily="34" charset="0"/>
                        </a:rPr>
                        <a:t>AGOSTO</a:t>
                      </a:r>
                    </a:p>
                  </a:txBody>
                  <a:tcPr>
                    <a:noFill/>
                  </a:tcPr>
                </a:tc>
                <a:tc>
                  <a:txBody>
                    <a:bodyPr/>
                    <a:lstStyle/>
                    <a:p>
                      <a:pPr algn="ctr"/>
                      <a:r>
                        <a:rPr lang="es-MX" sz="1600" b="0" dirty="0" smtClean="0">
                          <a:solidFill>
                            <a:schemeClr val="tx1"/>
                          </a:solidFill>
                          <a:latin typeface="Arial" pitchFamily="34" charset="0"/>
                          <a:cs typeface="Arial" pitchFamily="34" charset="0"/>
                        </a:rPr>
                        <a:t>80</a:t>
                      </a:r>
                    </a:p>
                  </a:txBody>
                  <a:tcPr>
                    <a:noFill/>
                  </a:tcPr>
                </a:tc>
                <a:tc>
                  <a:txBody>
                    <a:bodyPr/>
                    <a:lstStyle/>
                    <a:p>
                      <a:pPr algn="ctr"/>
                      <a:r>
                        <a:rPr lang="es-MX" sz="1600" b="0" dirty="0" smtClean="0">
                          <a:solidFill>
                            <a:schemeClr val="tx1"/>
                          </a:solidFill>
                          <a:latin typeface="Arial" pitchFamily="34" charset="0"/>
                          <a:cs typeface="Arial" pitchFamily="34" charset="0"/>
                        </a:rPr>
                        <a:t>GUITARRA Y CANTO</a:t>
                      </a:r>
                    </a:p>
                  </a:txBody>
                  <a:tcPr>
                    <a:noFill/>
                  </a:tcPr>
                </a:tc>
              </a:tr>
              <a:tr h="463463">
                <a:tc>
                  <a:txBody>
                    <a:bodyPr/>
                    <a:lstStyle/>
                    <a:p>
                      <a:pPr algn="ctr"/>
                      <a:r>
                        <a:rPr lang="es-MX" sz="1600" b="0" dirty="0" smtClean="0">
                          <a:solidFill>
                            <a:schemeClr val="tx1"/>
                          </a:solidFill>
                          <a:latin typeface="Arial" pitchFamily="34" charset="0"/>
                          <a:cs typeface="Arial" pitchFamily="34" charset="0"/>
                        </a:rPr>
                        <a:t>SEPTIEMBRE</a:t>
                      </a:r>
                      <a:endParaRPr lang="es-MX" sz="1600" b="0" dirty="0">
                        <a:solidFill>
                          <a:schemeClr val="tx1"/>
                        </a:solidFill>
                        <a:latin typeface="Arial" pitchFamily="34" charset="0"/>
                        <a:cs typeface="Arial" pitchFamily="34" charset="0"/>
                      </a:endParaRPr>
                    </a:p>
                  </a:txBody>
                  <a:tcPr>
                    <a:noFill/>
                  </a:tcPr>
                </a:tc>
                <a:tc>
                  <a:txBody>
                    <a:bodyPr/>
                    <a:lstStyle/>
                    <a:p>
                      <a:pPr algn="ctr"/>
                      <a:r>
                        <a:rPr lang="es-MX" sz="1600" b="0" dirty="0" smtClean="0">
                          <a:solidFill>
                            <a:schemeClr val="tx1"/>
                          </a:solidFill>
                          <a:latin typeface="Arial" pitchFamily="34" charset="0"/>
                          <a:cs typeface="Arial" pitchFamily="34" charset="0"/>
                        </a:rPr>
                        <a:t>110</a:t>
                      </a:r>
                    </a:p>
                  </a:txBody>
                  <a:tcPr>
                    <a:noFill/>
                  </a:tcPr>
                </a:tc>
                <a:tc>
                  <a:txBody>
                    <a:bodyPr/>
                    <a:lstStyle/>
                    <a:p>
                      <a:pPr algn="ctr"/>
                      <a:r>
                        <a:rPr lang="es-MX" sz="1600" b="0" dirty="0" smtClean="0">
                          <a:solidFill>
                            <a:schemeClr val="tx1"/>
                          </a:solidFill>
                          <a:latin typeface="Arial" pitchFamily="34" charset="0"/>
                          <a:cs typeface="Arial" pitchFamily="34" charset="0"/>
                        </a:rPr>
                        <a:t>GUITARRA Y CANTO</a:t>
                      </a:r>
                    </a:p>
                  </a:txBody>
                  <a:tcPr>
                    <a:noFill/>
                  </a:tcPr>
                </a:tc>
              </a:tr>
            </a:tbl>
          </a:graphicData>
        </a:graphic>
      </p:graphicFrame>
      <p:sp>
        <p:nvSpPr>
          <p:cNvPr id="2" name="1 Rectángulo"/>
          <p:cNvSpPr/>
          <p:nvPr/>
        </p:nvSpPr>
        <p:spPr>
          <a:xfrm>
            <a:off x="1470344" y="3244334"/>
            <a:ext cx="1672253" cy="369332"/>
          </a:xfrm>
          <a:prstGeom prst="rect">
            <a:avLst/>
          </a:prstGeom>
        </p:spPr>
        <p:txBody>
          <a:bodyPr wrap="none">
            <a:spAutoFit/>
          </a:bodyPr>
          <a:lstStyle/>
          <a:p>
            <a:pPr algn="ctr"/>
            <a:r>
              <a:rPr lang="es-MX" dirty="0">
                <a:latin typeface="Arial" pitchFamily="34" charset="0"/>
                <a:cs typeface="Arial" pitchFamily="34" charset="0"/>
              </a:rPr>
              <a:t>Apoyo Escolar</a:t>
            </a:r>
          </a:p>
        </p:txBody>
      </p:sp>
      <p:sp>
        <p:nvSpPr>
          <p:cNvPr id="9" name="8 Rectángulo"/>
          <p:cNvSpPr/>
          <p:nvPr/>
        </p:nvSpPr>
        <p:spPr>
          <a:xfrm>
            <a:off x="5424383" y="3273902"/>
            <a:ext cx="2967480" cy="369332"/>
          </a:xfrm>
          <a:prstGeom prst="rect">
            <a:avLst/>
          </a:prstGeom>
        </p:spPr>
        <p:txBody>
          <a:bodyPr wrap="none">
            <a:spAutoFit/>
          </a:bodyPr>
          <a:lstStyle/>
          <a:p>
            <a:pPr algn="ctr"/>
            <a:r>
              <a:rPr lang="es-MX" dirty="0" smtClean="0">
                <a:latin typeface="Arial" pitchFamily="34" charset="0"/>
                <a:cs typeface="Arial" pitchFamily="34" charset="0"/>
              </a:rPr>
              <a:t>Clases de Canto y Guitarra</a:t>
            </a:r>
            <a:endParaRPr lang="es-MX" dirty="0">
              <a:latin typeface="Arial" pitchFamily="34" charset="0"/>
              <a:cs typeface="Arial" pitchFamily="34" charset="0"/>
            </a:endParaRPr>
          </a:p>
        </p:txBody>
      </p:sp>
    </p:spTree>
    <p:extLst>
      <p:ext uri="{BB962C8B-B14F-4D97-AF65-F5344CB8AC3E}">
        <p14:creationId xmlns:p14="http://schemas.microsoft.com/office/powerpoint/2010/main" xmlns="" val="1662692095"/>
      </p:ext>
    </p:extLst>
  </p:cSld>
  <p:clrMapOvr>
    <a:masterClrMapping/>
  </p:clrMapOvr>
  <p:transition spd="slow">
    <p:pull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202052" y="632869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6 Rectángulo"/>
          <p:cNvSpPr/>
          <p:nvPr/>
        </p:nvSpPr>
        <p:spPr>
          <a:xfrm>
            <a:off x="1182511" y="0"/>
            <a:ext cx="6744155"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6" name="5 Rectángulo"/>
          <p:cNvSpPr/>
          <p:nvPr/>
        </p:nvSpPr>
        <p:spPr>
          <a:xfrm>
            <a:off x="440673" y="1757729"/>
            <a:ext cx="7969035" cy="3724096"/>
          </a:xfrm>
          <a:prstGeom prst="rect">
            <a:avLst/>
          </a:prstGeom>
        </p:spPr>
        <p:txBody>
          <a:bodyPr wrap="square">
            <a:spAutoFit/>
          </a:bodyPr>
          <a:lstStyle/>
          <a:p>
            <a:endParaRPr lang="es-MX" sz="2000" i="1" dirty="0">
              <a:latin typeface="Arial" pitchFamily="34" charset="0"/>
              <a:cs typeface="Arial" pitchFamily="34" charset="0"/>
            </a:endParaRPr>
          </a:p>
          <a:p>
            <a:r>
              <a:rPr lang="es-MX" sz="2000" i="1" dirty="0" err="1" smtClean="0">
                <a:latin typeface="Arial" pitchFamily="34" charset="0"/>
                <a:cs typeface="Arial" pitchFamily="34" charset="0"/>
              </a:rPr>
              <a:t>Bailoterapia</a:t>
            </a:r>
            <a:r>
              <a:rPr lang="es-MX" sz="2000" i="1" dirty="0" smtClean="0">
                <a:latin typeface="Arial" pitchFamily="34" charset="0"/>
                <a:cs typeface="Arial" pitchFamily="34" charset="0"/>
              </a:rPr>
              <a:t> (Adulto e Infantil)</a:t>
            </a:r>
          </a:p>
          <a:p>
            <a:endParaRPr lang="es-MX" sz="2000" i="1" dirty="0">
              <a:latin typeface="Arial" pitchFamily="34" charset="0"/>
              <a:cs typeface="Arial" pitchFamily="34" charset="0"/>
            </a:endParaRPr>
          </a:p>
          <a:p>
            <a:r>
              <a:rPr lang="es-MX" sz="2000" i="1" dirty="0" smtClean="0">
                <a:latin typeface="Arial" pitchFamily="34" charset="0"/>
                <a:cs typeface="Arial" pitchFamily="34" charset="0"/>
              </a:rPr>
              <a:t>Diversas Manualidades</a:t>
            </a:r>
          </a:p>
          <a:p>
            <a:endParaRPr lang="es-MX" sz="2000" i="1" dirty="0">
              <a:latin typeface="Arial" pitchFamily="34" charset="0"/>
              <a:cs typeface="Arial" pitchFamily="34" charset="0"/>
            </a:endParaRPr>
          </a:p>
          <a:p>
            <a:r>
              <a:rPr lang="es-MX" sz="2000" i="1" dirty="0" smtClean="0">
                <a:latin typeface="Arial" pitchFamily="34" charset="0"/>
                <a:cs typeface="Arial" pitchFamily="34" charset="0"/>
              </a:rPr>
              <a:t>Servicio de Enfermería y Dental</a:t>
            </a:r>
          </a:p>
          <a:p>
            <a:endParaRPr lang="es-MX" sz="2000" i="1" dirty="0">
              <a:latin typeface="Arial" pitchFamily="34" charset="0"/>
              <a:cs typeface="Arial" pitchFamily="34" charset="0"/>
            </a:endParaRPr>
          </a:p>
          <a:p>
            <a:r>
              <a:rPr lang="es-MX" sz="2000" i="1" dirty="0" smtClean="0">
                <a:latin typeface="Arial" pitchFamily="34" charset="0"/>
                <a:cs typeface="Arial" pitchFamily="34" charset="0"/>
              </a:rPr>
              <a:t>Clases de Canto y Guitarra</a:t>
            </a:r>
          </a:p>
          <a:p>
            <a:endParaRPr lang="es-MX" sz="2000" dirty="0">
              <a:latin typeface="Arial" pitchFamily="34" charset="0"/>
              <a:cs typeface="Arial" pitchFamily="34" charset="0"/>
            </a:endParaRPr>
          </a:p>
          <a:p>
            <a:endParaRPr lang="es-MX" sz="2000" dirty="0" smtClean="0">
              <a:latin typeface="Arial" pitchFamily="34" charset="0"/>
              <a:cs typeface="Arial" pitchFamily="34" charset="0"/>
            </a:endParaRPr>
          </a:p>
          <a:p>
            <a:endParaRPr lang="es-MX" dirty="0"/>
          </a:p>
          <a:p>
            <a:pPr marL="514350" indent="-514350">
              <a:buFont typeface="+mj-lt"/>
              <a:buAutoNum type="arabicPeriod"/>
            </a:pPr>
            <a:endParaRPr lang="es-MX" dirty="0"/>
          </a:p>
        </p:txBody>
      </p:sp>
      <p:sp>
        <p:nvSpPr>
          <p:cNvPr id="8"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8710288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5"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2" name="8 Rectángulo"/>
          <p:cNvSpPr>
            <a:spLocks noChangeArrowheads="1"/>
          </p:cNvSpPr>
          <p:nvPr/>
        </p:nvSpPr>
        <p:spPr bwMode="auto">
          <a:xfrm>
            <a:off x="19558" y="1063542"/>
            <a:ext cx="91440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s-MX" sz="2000" dirty="0" smtClean="0">
              <a:latin typeface="Arial" pitchFamily="34" charset="0"/>
              <a:cs typeface="Arial" pitchFamily="34" charset="0"/>
            </a:endParaRPr>
          </a:p>
          <a:p>
            <a:r>
              <a:rPr lang="es-MX" sz="2000" dirty="0" smtClean="0">
                <a:latin typeface="Arial" pitchFamily="34" charset="0"/>
                <a:cs typeface="Arial" pitchFamily="34" charset="0"/>
              </a:rPr>
              <a:t>Se </a:t>
            </a:r>
            <a:r>
              <a:rPr lang="es-MX" sz="2000" dirty="0">
                <a:latin typeface="Arial" pitchFamily="34" charset="0"/>
                <a:cs typeface="Arial" pitchFamily="34" charset="0"/>
              </a:rPr>
              <a:t>le brindo Servicio a la Secretaria de Educación Publica </a:t>
            </a:r>
            <a:r>
              <a:rPr lang="es-MX" sz="2000" dirty="0" smtClean="0">
                <a:latin typeface="Arial" pitchFamily="34" charset="0"/>
                <a:cs typeface="Arial" pitchFamily="34" charset="0"/>
              </a:rPr>
              <a:t>con </a:t>
            </a:r>
            <a:r>
              <a:rPr lang="es-MX" sz="2000" dirty="0">
                <a:latin typeface="Arial" pitchFamily="34" charset="0"/>
                <a:cs typeface="Arial" pitchFamily="34" charset="0"/>
              </a:rPr>
              <a:t>apoyo de prestamos de instalaciones , logística  y arbitrajes</a:t>
            </a:r>
          </a:p>
          <a:p>
            <a:pPr algn="just"/>
            <a:endParaRPr lang="es-MX" sz="2000" b="1" dirty="0">
              <a:latin typeface="Arial" pitchFamily="34" charset="0"/>
              <a:cs typeface="Arial" pitchFamily="34" charset="0"/>
            </a:endParaRPr>
          </a:p>
          <a:p>
            <a:pPr algn="just">
              <a:buFont typeface="Arial" pitchFamily="34" charset="0"/>
              <a:buChar char="•"/>
            </a:pPr>
            <a:r>
              <a:rPr lang="es-MX" sz="2000" dirty="0" smtClean="0">
                <a:latin typeface="Arial" pitchFamily="34" charset="0"/>
                <a:cs typeface="Arial" pitchFamily="34" charset="0"/>
              </a:rPr>
              <a:t>Torneo </a:t>
            </a:r>
            <a:r>
              <a:rPr lang="es-MX" sz="2000" dirty="0">
                <a:latin typeface="Arial" pitchFamily="34" charset="0"/>
                <a:cs typeface="Arial" pitchFamily="34" charset="0"/>
              </a:rPr>
              <a:t>de </a:t>
            </a:r>
            <a:r>
              <a:rPr lang="es-MX" sz="2000" dirty="0" smtClean="0">
                <a:latin typeface="Arial" pitchFamily="34" charset="0"/>
                <a:cs typeface="Arial" pitchFamily="34" charset="0"/>
              </a:rPr>
              <a:t>futbol </a:t>
            </a:r>
            <a:r>
              <a:rPr lang="es-MX" sz="2000" dirty="0">
                <a:latin typeface="Arial" pitchFamily="34" charset="0"/>
                <a:cs typeface="Arial" pitchFamily="34" charset="0"/>
              </a:rPr>
              <a:t>Soccer  Varonil y Femenil ( Zona </a:t>
            </a:r>
            <a:r>
              <a:rPr lang="es-MX" sz="2000" dirty="0" smtClean="0">
                <a:latin typeface="Arial" pitchFamily="34" charset="0"/>
                <a:cs typeface="Arial" pitchFamily="34" charset="0"/>
              </a:rPr>
              <a:t>74, 140, 101) T.M., en canchas </a:t>
            </a:r>
            <a:r>
              <a:rPr lang="es-MX" sz="2000" dirty="0">
                <a:latin typeface="Arial" pitchFamily="34" charset="0"/>
                <a:cs typeface="Arial" pitchFamily="34" charset="0"/>
              </a:rPr>
              <a:t>de futbol </a:t>
            </a:r>
            <a:r>
              <a:rPr lang="es-MX" sz="2000" dirty="0" smtClean="0">
                <a:latin typeface="Arial" pitchFamily="34" charset="0"/>
                <a:cs typeface="Arial" pitchFamily="34" charset="0"/>
              </a:rPr>
              <a:t>11 y sintética.</a:t>
            </a:r>
            <a:endParaRPr lang="es-MX" sz="2000" dirty="0">
              <a:latin typeface="Arial" pitchFamily="34" charset="0"/>
              <a:cs typeface="Arial" pitchFamily="34" charset="0"/>
            </a:endParaRPr>
          </a:p>
          <a:p>
            <a:pPr algn="just"/>
            <a:endParaRPr lang="es-MX" sz="2000" dirty="0">
              <a:latin typeface="Arial" pitchFamily="34" charset="0"/>
              <a:cs typeface="Arial" pitchFamily="34" charset="0"/>
            </a:endParaRPr>
          </a:p>
          <a:p>
            <a:pPr algn="just">
              <a:buFont typeface="Arial" pitchFamily="34" charset="0"/>
              <a:buChar char="•"/>
            </a:pPr>
            <a:r>
              <a:rPr lang="es-MX" sz="2000" dirty="0" smtClean="0">
                <a:latin typeface="Arial" pitchFamily="34" charset="0"/>
                <a:cs typeface="Arial" pitchFamily="34" charset="0"/>
              </a:rPr>
              <a:t>Eliminatoria </a:t>
            </a:r>
            <a:r>
              <a:rPr lang="es-MX" sz="2000" dirty="0">
                <a:latin typeface="Arial" pitchFamily="34" charset="0"/>
                <a:cs typeface="Arial" pitchFamily="34" charset="0"/>
              </a:rPr>
              <a:t>Sub-Regional  Futbol  Soccer ( Zona127,128,129,140,141 y 144 </a:t>
            </a:r>
            <a:r>
              <a:rPr lang="es-MX" sz="2000" dirty="0" smtClean="0">
                <a:latin typeface="Arial" pitchFamily="34" charset="0"/>
                <a:cs typeface="Arial" pitchFamily="34" charset="0"/>
              </a:rPr>
              <a:t>), en canchas </a:t>
            </a:r>
            <a:r>
              <a:rPr lang="es-MX" sz="2000" dirty="0">
                <a:latin typeface="Arial" pitchFamily="34" charset="0"/>
                <a:cs typeface="Arial" pitchFamily="34" charset="0"/>
              </a:rPr>
              <a:t>sintéticas y futbol </a:t>
            </a:r>
            <a:r>
              <a:rPr lang="es-MX" sz="2000" dirty="0" smtClean="0">
                <a:latin typeface="Arial" pitchFamily="34" charset="0"/>
                <a:cs typeface="Arial" pitchFamily="34" charset="0"/>
              </a:rPr>
              <a:t>11, con un  </a:t>
            </a:r>
            <a:r>
              <a:rPr lang="es-MX" sz="2000" dirty="0">
                <a:latin typeface="Arial" pitchFamily="34" charset="0"/>
                <a:cs typeface="Arial" pitchFamily="34" charset="0"/>
              </a:rPr>
              <a:t>aforo 200 </a:t>
            </a:r>
            <a:r>
              <a:rPr lang="es-MX" sz="2000" dirty="0" smtClean="0">
                <a:latin typeface="Arial" pitchFamily="34" charset="0"/>
                <a:cs typeface="Arial" pitchFamily="34" charset="0"/>
              </a:rPr>
              <a:t>asistentes.</a:t>
            </a:r>
            <a:endParaRPr lang="es-MX" sz="2000" dirty="0">
              <a:latin typeface="Arial" pitchFamily="34" charset="0"/>
              <a:cs typeface="Arial" pitchFamily="34" charset="0"/>
            </a:endParaRPr>
          </a:p>
        </p:txBody>
      </p:sp>
      <p:pic>
        <p:nvPicPr>
          <p:cNvPr id="6" name="8 Imagen" descr="DSCN4157.JPG"/>
          <p:cNvPicPr>
            <a:picLocks noChangeAspect="1"/>
          </p:cNvPicPr>
          <p:nvPr/>
        </p:nvPicPr>
        <p:blipFill>
          <a:blip r:embed="rId2" cstate="print">
            <a:extLst>
              <a:ext uri="{28A0092B-C50C-407E-A947-70E740481C1C}">
                <a14:useLocalDpi xmlns:a14="http://schemas.microsoft.com/office/drawing/2010/main" xmlns="" val="0"/>
              </a:ext>
            </a:extLst>
          </a:blip>
          <a:srcRect l="12059" t="27843" r="10294"/>
          <a:stretch>
            <a:fillRect/>
          </a:stretch>
        </p:blipFill>
        <p:spPr bwMode="auto">
          <a:xfrm>
            <a:off x="0" y="3873500"/>
            <a:ext cx="309245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9 Imagen" descr="DSCN4053.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00753" y="3886200"/>
            <a:ext cx="2849562" cy="213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10 Imagen" descr="DSCN4580.JPG"/>
          <p:cNvPicPr>
            <a:picLocks noChangeAspect="1"/>
          </p:cNvPicPr>
          <p:nvPr/>
        </p:nvPicPr>
        <p:blipFill>
          <a:blip r:embed="rId4" cstate="print">
            <a:extLst>
              <a:ext uri="{28A0092B-C50C-407E-A947-70E740481C1C}">
                <a14:useLocalDpi xmlns:a14="http://schemas.microsoft.com/office/drawing/2010/main" xmlns="" val="0"/>
              </a:ext>
            </a:extLst>
          </a:blip>
          <a:srcRect t="12746" b="20000"/>
          <a:stretch>
            <a:fillRect/>
          </a:stretch>
        </p:blipFill>
        <p:spPr bwMode="auto">
          <a:xfrm>
            <a:off x="3133393" y="3936451"/>
            <a:ext cx="3040063" cy="208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69549967"/>
      </p:ext>
    </p:extLst>
  </p:cSld>
  <p:clrMapOvr>
    <a:masterClrMapping/>
  </p:clrMapOvr>
  <p:transition spd="slow">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20"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6" name="5 Rectángulo"/>
          <p:cNvSpPr>
            <a:spLocks noChangeArrowheads="1"/>
          </p:cNvSpPr>
          <p:nvPr/>
        </p:nvSpPr>
        <p:spPr bwMode="auto">
          <a:xfrm>
            <a:off x="161925" y="1632089"/>
            <a:ext cx="84963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s-MX" sz="2000" dirty="0" smtClean="0">
                <a:latin typeface="Arial" pitchFamily="34" charset="0"/>
                <a:cs typeface="Arial" pitchFamily="34" charset="0"/>
              </a:rPr>
              <a:t>COMPETENCIA OLIMPIADA </a:t>
            </a:r>
            <a:r>
              <a:rPr lang="es-MX" sz="2000" dirty="0">
                <a:latin typeface="Arial" pitchFamily="34" charset="0"/>
                <a:cs typeface="Arial" pitchFamily="34" charset="0"/>
              </a:rPr>
              <a:t>Y PARALIMPIADA 2014 </a:t>
            </a:r>
          </a:p>
          <a:p>
            <a:pPr algn="ctr"/>
            <a:endParaRPr lang="es-ES" sz="2000" dirty="0">
              <a:latin typeface="Arial" pitchFamily="34" charset="0"/>
              <a:cs typeface="Arial" pitchFamily="34" charset="0"/>
            </a:endParaRPr>
          </a:p>
        </p:txBody>
      </p:sp>
      <p:sp>
        <p:nvSpPr>
          <p:cNvPr id="10" name="8 Rectángulo"/>
          <p:cNvSpPr>
            <a:spLocks noChangeArrowheads="1"/>
          </p:cNvSpPr>
          <p:nvPr/>
        </p:nvSpPr>
        <p:spPr bwMode="auto">
          <a:xfrm>
            <a:off x="0" y="4815101"/>
            <a:ext cx="91440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s-MX" sz="2000" dirty="0">
                <a:latin typeface="Arial" pitchFamily="34" charset="0"/>
                <a:cs typeface="Arial" pitchFamily="34" charset="0"/>
              </a:rPr>
              <a:t>Futbol </a:t>
            </a:r>
            <a:r>
              <a:rPr lang="es-MX" sz="2000" dirty="0" smtClean="0">
                <a:latin typeface="Arial" pitchFamily="34" charset="0"/>
                <a:cs typeface="Arial" pitchFamily="34" charset="0"/>
              </a:rPr>
              <a:t>Soccer  </a:t>
            </a:r>
            <a:endParaRPr lang="es-MX" sz="2000" dirty="0">
              <a:latin typeface="Arial" pitchFamily="34" charset="0"/>
              <a:cs typeface="Arial" pitchFamily="34" charset="0"/>
            </a:endParaRPr>
          </a:p>
          <a:p>
            <a:r>
              <a:rPr lang="es-MX" sz="2000" dirty="0">
                <a:latin typeface="Arial" pitchFamily="34" charset="0"/>
                <a:cs typeface="Arial" pitchFamily="34" charset="0"/>
              </a:rPr>
              <a:t>Participaron </a:t>
            </a:r>
            <a:r>
              <a:rPr lang="es-MX" sz="2000" dirty="0" smtClean="0">
                <a:latin typeface="Arial" pitchFamily="34" charset="0"/>
                <a:cs typeface="Arial" pitchFamily="34" charset="0"/>
              </a:rPr>
              <a:t>70 </a:t>
            </a:r>
            <a:r>
              <a:rPr lang="es-MX" sz="2000" dirty="0">
                <a:latin typeface="Arial" pitchFamily="34" charset="0"/>
                <a:cs typeface="Arial" pitchFamily="34" charset="0"/>
              </a:rPr>
              <a:t>atletas en los campos Municipal de Apodaca los días del 28 al 31 de agosto del 2014, se les brindo  uniformes completos, transporte, alimentación e </a:t>
            </a:r>
            <a:r>
              <a:rPr lang="es-MX" sz="2000" dirty="0" smtClean="0">
                <a:latin typeface="Arial" pitchFamily="34" charset="0"/>
                <a:cs typeface="Arial" pitchFamily="34" charset="0"/>
              </a:rPr>
              <a:t>hidratación.</a:t>
            </a:r>
            <a:endParaRPr lang="es-MX" sz="2000" dirty="0">
              <a:latin typeface="Arial" pitchFamily="34" charset="0"/>
              <a:cs typeface="Arial" pitchFamily="34" charset="0"/>
            </a:endParaRPr>
          </a:p>
        </p:txBody>
      </p:sp>
      <p:pic>
        <p:nvPicPr>
          <p:cNvPr id="11" name="6 Imagen" descr="IMG-20140901-WA0003.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22239" y="2339975"/>
            <a:ext cx="3475600" cy="2475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7 Imagen" descr="IMG-20140831-WA0000.jpg"/>
          <p:cNvPicPr>
            <a:picLocks noChangeAspect="1"/>
          </p:cNvPicPr>
          <p:nvPr/>
        </p:nvPicPr>
        <p:blipFill>
          <a:blip r:embed="rId3" cstate="print">
            <a:extLst>
              <a:ext uri="{28A0092B-C50C-407E-A947-70E740481C1C}">
                <a14:useLocalDpi xmlns:a14="http://schemas.microsoft.com/office/drawing/2010/main" xmlns="" val="0"/>
              </a:ext>
            </a:extLst>
          </a:blip>
          <a:srcRect b="11765"/>
          <a:stretch>
            <a:fillRect/>
          </a:stretch>
        </p:blipFill>
        <p:spPr bwMode="auto">
          <a:xfrm>
            <a:off x="469899" y="2339975"/>
            <a:ext cx="3940175" cy="2475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90308926"/>
      </p:ext>
    </p:extLst>
  </p:cSld>
  <p:clrMapOvr>
    <a:masterClrMapping/>
  </p:clrMapOvr>
  <p:transition spd="slow">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20"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6" name="4 Rectángulo"/>
          <p:cNvSpPr>
            <a:spLocks noChangeArrowheads="1"/>
          </p:cNvSpPr>
          <p:nvPr/>
        </p:nvSpPr>
        <p:spPr bwMode="auto">
          <a:xfrm>
            <a:off x="161925" y="1325563"/>
            <a:ext cx="8496300" cy="4216539"/>
          </a:xfrm>
          <a:prstGeom prst="rect">
            <a:avLst/>
          </a:prstGeom>
          <a:noFill/>
          <a:ln w="9525">
            <a:noFill/>
            <a:miter lim="800000"/>
            <a:headEnd/>
            <a:tailEnd/>
          </a:ln>
        </p:spPr>
        <p:txBody>
          <a:bodyPr>
            <a:spAutoFit/>
          </a:bodyPr>
          <a:lstStyle/>
          <a:p>
            <a:pPr algn="ctr">
              <a:defRPr/>
            </a:pPr>
            <a:r>
              <a:rPr lang="es-MX" sz="2000" dirty="0" smtClean="0">
                <a:latin typeface="Arial" pitchFamily="34" charset="0"/>
                <a:cs typeface="Arial" pitchFamily="34" charset="0"/>
              </a:rPr>
              <a:t>DISCIPLINAS </a:t>
            </a:r>
            <a:r>
              <a:rPr lang="es-MX" sz="2000" dirty="0">
                <a:latin typeface="Arial" pitchFamily="34" charset="0"/>
                <a:cs typeface="Arial" pitchFamily="34" charset="0"/>
              </a:rPr>
              <a:t>EN </a:t>
            </a:r>
            <a:r>
              <a:rPr lang="es-MX" sz="2000" dirty="0" smtClean="0">
                <a:latin typeface="Arial" pitchFamily="34" charset="0"/>
                <a:cs typeface="Arial" pitchFamily="34" charset="0"/>
              </a:rPr>
              <a:t>LAS QUE </a:t>
            </a:r>
            <a:r>
              <a:rPr lang="es-MX" sz="2000" dirty="0">
                <a:latin typeface="Arial" pitchFamily="34" charset="0"/>
                <a:cs typeface="Arial" pitchFamily="34" charset="0"/>
              </a:rPr>
              <a:t>SE </a:t>
            </a:r>
            <a:r>
              <a:rPr lang="es-MX" sz="2000" dirty="0" smtClean="0">
                <a:latin typeface="Arial" pitchFamily="34" charset="0"/>
                <a:cs typeface="Arial" pitchFamily="34" charset="0"/>
              </a:rPr>
              <a:t>PARTICIPO (posteriormente mostraremos los resultados que obtuvimos en cada disciplina)</a:t>
            </a:r>
            <a:endParaRPr lang="es-MX" sz="2000" dirty="0">
              <a:latin typeface="Arial" pitchFamily="34" charset="0"/>
              <a:cs typeface="Arial" pitchFamily="34" charset="0"/>
            </a:endParaRPr>
          </a:p>
          <a:p>
            <a:pPr algn="ctr">
              <a:defRPr/>
            </a:pPr>
            <a:endParaRPr lang="es-MX" sz="2000" dirty="0" smtClean="0">
              <a:latin typeface="Arial" pitchFamily="34" charset="0"/>
              <a:cs typeface="Arial" pitchFamily="34" charset="0"/>
            </a:endParaRPr>
          </a:p>
          <a:p>
            <a:pPr algn="ctr">
              <a:defRPr/>
            </a:pPr>
            <a:endParaRPr lang="es-MX" sz="2000" dirty="0">
              <a:latin typeface="Arial" pitchFamily="34" charset="0"/>
              <a:cs typeface="Arial" pitchFamily="34" charset="0"/>
            </a:endParaRPr>
          </a:p>
          <a:p>
            <a:pPr algn="ctr">
              <a:defRPr/>
            </a:pPr>
            <a:r>
              <a:rPr lang="es-MX" sz="2000" dirty="0" smtClean="0">
                <a:latin typeface="Arial" pitchFamily="34" charset="0"/>
                <a:cs typeface="Arial" pitchFamily="34" charset="0"/>
              </a:rPr>
              <a:t>21 Disciplinas:</a:t>
            </a:r>
            <a:endParaRPr lang="es-MX" sz="2000" dirty="0">
              <a:latin typeface="Arial" pitchFamily="34" charset="0"/>
              <a:cs typeface="Arial" pitchFamily="34" charset="0"/>
            </a:endParaRPr>
          </a:p>
          <a:p>
            <a:pPr>
              <a:defRPr/>
            </a:pPr>
            <a:r>
              <a:rPr lang="es-MX" sz="2000" dirty="0" smtClean="0">
                <a:latin typeface="Arial" pitchFamily="34" charset="0"/>
                <a:cs typeface="Arial" pitchFamily="34" charset="0"/>
              </a:rPr>
              <a:t>Ajedrez , Futbol </a:t>
            </a:r>
            <a:r>
              <a:rPr lang="es-MX" sz="2000" dirty="0">
                <a:latin typeface="Arial" pitchFamily="34" charset="0"/>
                <a:cs typeface="Arial" pitchFamily="34" charset="0"/>
              </a:rPr>
              <a:t>Soccer </a:t>
            </a:r>
            <a:r>
              <a:rPr lang="es-MX" sz="2000" dirty="0" smtClean="0">
                <a:latin typeface="Arial" pitchFamily="34" charset="0"/>
                <a:cs typeface="Arial" pitchFamily="34" charset="0"/>
              </a:rPr>
              <a:t>y Futbol Soccer Adaptado, Bádminton, Karate, Patines </a:t>
            </a:r>
            <a:r>
              <a:rPr lang="es-MX" sz="2000" dirty="0">
                <a:latin typeface="Arial" pitchFamily="34" charset="0"/>
                <a:cs typeface="Arial" pitchFamily="34" charset="0"/>
              </a:rPr>
              <a:t>s/ </a:t>
            </a:r>
            <a:r>
              <a:rPr lang="es-MX" sz="2000" dirty="0" smtClean="0">
                <a:latin typeface="Arial" pitchFamily="34" charset="0"/>
                <a:cs typeface="Arial" pitchFamily="34" charset="0"/>
              </a:rPr>
              <a:t>rueda, Triatlón, Voleibol, Esgrima, Tenis </a:t>
            </a:r>
            <a:r>
              <a:rPr lang="es-MX" sz="2000" dirty="0">
                <a:latin typeface="Arial" pitchFamily="34" charset="0"/>
                <a:cs typeface="Arial" pitchFamily="34" charset="0"/>
              </a:rPr>
              <a:t>de </a:t>
            </a:r>
            <a:r>
              <a:rPr lang="es-MX" sz="2000" dirty="0" smtClean="0">
                <a:latin typeface="Arial" pitchFamily="34" charset="0"/>
                <a:cs typeface="Arial" pitchFamily="34" charset="0"/>
              </a:rPr>
              <a:t>mesa,</a:t>
            </a:r>
            <a:r>
              <a:rPr lang="es-MX" sz="2000" dirty="0">
                <a:latin typeface="Arial" pitchFamily="34" charset="0"/>
                <a:cs typeface="Arial" pitchFamily="34" charset="0"/>
              </a:rPr>
              <a:t> </a:t>
            </a:r>
            <a:r>
              <a:rPr lang="es-MX" sz="2000" dirty="0" smtClean="0">
                <a:latin typeface="Arial" pitchFamily="34" charset="0"/>
                <a:cs typeface="Arial" pitchFamily="34" charset="0"/>
              </a:rPr>
              <a:t>Ciclismo </a:t>
            </a:r>
            <a:r>
              <a:rPr lang="es-MX" sz="2000" dirty="0">
                <a:latin typeface="Arial" pitchFamily="34" charset="0"/>
                <a:cs typeface="Arial" pitchFamily="34" charset="0"/>
              </a:rPr>
              <a:t>de </a:t>
            </a:r>
            <a:r>
              <a:rPr lang="es-MX" sz="2000" dirty="0" smtClean="0">
                <a:latin typeface="Arial" pitchFamily="34" charset="0"/>
                <a:cs typeface="Arial" pitchFamily="34" charset="0"/>
              </a:rPr>
              <a:t>Montaña, Frontón,</a:t>
            </a:r>
            <a:r>
              <a:rPr lang="es-MX" sz="2000" dirty="0">
                <a:latin typeface="Arial" pitchFamily="34" charset="0"/>
                <a:cs typeface="Arial" pitchFamily="34" charset="0"/>
              </a:rPr>
              <a:t> </a:t>
            </a:r>
            <a:r>
              <a:rPr lang="es-MX" sz="2000" dirty="0" smtClean="0">
                <a:latin typeface="Arial" pitchFamily="34" charset="0"/>
                <a:cs typeface="Arial" pitchFamily="34" charset="0"/>
              </a:rPr>
              <a:t>Ciclismo </a:t>
            </a:r>
            <a:r>
              <a:rPr lang="es-MX" sz="2000" dirty="0">
                <a:latin typeface="Arial" pitchFamily="34" charset="0"/>
                <a:cs typeface="Arial" pitchFamily="34" charset="0"/>
              </a:rPr>
              <a:t>de </a:t>
            </a:r>
            <a:r>
              <a:rPr lang="es-MX" sz="2000" dirty="0" smtClean="0">
                <a:latin typeface="Arial" pitchFamily="34" charset="0"/>
                <a:cs typeface="Arial" pitchFamily="34" charset="0"/>
              </a:rPr>
              <a:t>Ruta, Atletismo,</a:t>
            </a:r>
            <a:r>
              <a:rPr lang="es-MX" sz="2000" dirty="0">
                <a:latin typeface="Arial" pitchFamily="34" charset="0"/>
                <a:cs typeface="Arial" pitchFamily="34" charset="0"/>
              </a:rPr>
              <a:t> </a:t>
            </a:r>
            <a:r>
              <a:rPr lang="es-MX" sz="2000" dirty="0" err="1" smtClean="0">
                <a:latin typeface="Arial" pitchFamily="34" charset="0"/>
                <a:cs typeface="Arial" pitchFamily="34" charset="0"/>
              </a:rPr>
              <a:t>Squas</a:t>
            </a:r>
            <a:r>
              <a:rPr lang="es-MX" sz="2000" dirty="0">
                <a:latin typeface="Arial" pitchFamily="34" charset="0"/>
                <a:cs typeface="Arial" pitchFamily="34" charset="0"/>
              </a:rPr>
              <a:t>, </a:t>
            </a:r>
            <a:r>
              <a:rPr lang="es-MX" sz="2000" dirty="0" smtClean="0">
                <a:latin typeface="Arial" pitchFamily="34" charset="0"/>
                <a:cs typeface="Arial" pitchFamily="34" charset="0"/>
              </a:rPr>
              <a:t>Beisbol, Basquetbol, Voleibol,</a:t>
            </a:r>
            <a:r>
              <a:rPr lang="es-MX" sz="2000" dirty="0">
                <a:latin typeface="Arial" pitchFamily="34" charset="0"/>
                <a:cs typeface="Arial" pitchFamily="34" charset="0"/>
              </a:rPr>
              <a:t> </a:t>
            </a:r>
            <a:r>
              <a:rPr lang="es-MX" sz="2000" dirty="0" smtClean="0">
                <a:latin typeface="Arial" pitchFamily="34" charset="0"/>
                <a:cs typeface="Arial" pitchFamily="34" charset="0"/>
              </a:rPr>
              <a:t>Tiro Deportivo, Luchas Asociadas y Atletismo Especial.</a:t>
            </a:r>
            <a:endParaRPr lang="es-MX" sz="2000" dirty="0">
              <a:latin typeface="Arial" pitchFamily="34" charset="0"/>
              <a:cs typeface="Arial" pitchFamily="34" charset="0"/>
            </a:endParaRPr>
          </a:p>
          <a:p>
            <a:pPr algn="just">
              <a:defRPr/>
            </a:pPr>
            <a:endParaRPr lang="es-MX" sz="2000" dirty="0">
              <a:latin typeface="Arial" pitchFamily="34" charset="0"/>
              <a:cs typeface="Arial" pitchFamily="34" charset="0"/>
            </a:endParaRPr>
          </a:p>
          <a:p>
            <a:pPr algn="ctr">
              <a:defRPr/>
            </a:pPr>
            <a:endParaRPr lang="es-MX" sz="2400" b="1" i="1" dirty="0"/>
          </a:p>
          <a:p>
            <a:pPr algn="ctr">
              <a:defRPr/>
            </a:pPr>
            <a:endParaRPr lang="es-ES" sz="2400" b="1" i="1" dirty="0"/>
          </a:p>
        </p:txBody>
      </p:sp>
    </p:spTree>
    <p:extLst>
      <p:ext uri="{BB962C8B-B14F-4D97-AF65-F5344CB8AC3E}">
        <p14:creationId xmlns:p14="http://schemas.microsoft.com/office/powerpoint/2010/main" xmlns="" val="790308926"/>
      </p:ext>
    </p:extLst>
  </p:cSld>
  <p:clrMapOvr>
    <a:masterClrMapping/>
  </p:clrMapOvr>
  <p:transition spd="slow">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20"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7" name="5 Rectángulo"/>
          <p:cNvSpPr>
            <a:spLocks noChangeArrowheads="1"/>
          </p:cNvSpPr>
          <p:nvPr/>
        </p:nvSpPr>
        <p:spPr bwMode="auto">
          <a:xfrm>
            <a:off x="161925" y="1400175"/>
            <a:ext cx="84963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s-ES" sz="2400" dirty="0" smtClean="0">
                <a:latin typeface="Arial" pitchFamily="34" charset="0"/>
                <a:cs typeface="Arial" pitchFamily="34" charset="0"/>
              </a:rPr>
              <a:t>Olimpiada </a:t>
            </a:r>
            <a:r>
              <a:rPr lang="es-ES" sz="2400" dirty="0">
                <a:latin typeface="Arial" pitchFamily="34" charset="0"/>
                <a:cs typeface="Arial" pitchFamily="34" charset="0"/>
              </a:rPr>
              <a:t>y Paralimpiada 2014</a:t>
            </a:r>
          </a:p>
        </p:txBody>
      </p:sp>
      <p:pic>
        <p:nvPicPr>
          <p:cNvPr id="10" name="5 Imagen" descr="IMG-20140901-WA0063.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62700" y="2014301"/>
            <a:ext cx="2572118" cy="184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6 Imagen" descr="IMG-20140901-WA0069.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8913" y="2014301"/>
            <a:ext cx="2971800" cy="184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7 Imagen" descr="IMG-20140901-WA0027.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60713" y="2014301"/>
            <a:ext cx="3281362" cy="184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8 Imagen" descr="IMG-20140910-WA0044.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9550" y="3857388"/>
            <a:ext cx="2930525"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9 Imagen" descr="IMG-20140925-WA0027.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70237" y="3857388"/>
            <a:ext cx="2479675"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10 Imagen" descr="IMG-20140910-WA0016.jpg"/>
          <p:cNvPicPr>
            <a:picLocks noChangeAspect="1"/>
          </p:cNvPicPr>
          <p:nvPr/>
        </p:nvPicPr>
        <p:blipFill>
          <a:blip r:embed="rId7" cstate="print">
            <a:extLst>
              <a:ext uri="{28A0092B-C50C-407E-A947-70E740481C1C}">
                <a14:useLocalDpi xmlns:a14="http://schemas.microsoft.com/office/drawing/2010/main" xmlns="" val="0"/>
              </a:ext>
            </a:extLst>
          </a:blip>
          <a:srcRect t="13528" b="21765"/>
          <a:stretch>
            <a:fillRect/>
          </a:stretch>
        </p:blipFill>
        <p:spPr bwMode="auto">
          <a:xfrm>
            <a:off x="5650706" y="3857388"/>
            <a:ext cx="3384111"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34731327"/>
      </p:ext>
    </p:extLst>
  </p:cSld>
  <p:clrMapOvr>
    <a:masterClrMapping/>
  </p:clrMapOvr>
  <p:transition spd="slow">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20"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7" name="5 Rectángulo"/>
          <p:cNvSpPr>
            <a:spLocks noChangeArrowheads="1"/>
          </p:cNvSpPr>
          <p:nvPr/>
        </p:nvSpPr>
        <p:spPr bwMode="auto">
          <a:xfrm>
            <a:off x="201613" y="1358900"/>
            <a:ext cx="84963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s-MX" sz="2000" dirty="0">
                <a:latin typeface="Arial" pitchFamily="34" charset="0"/>
                <a:cs typeface="Arial" pitchFamily="34" charset="0"/>
              </a:rPr>
              <a:t>PRIMEROS JUEGOS AMISTOSOS DE SOFTBOL </a:t>
            </a:r>
          </a:p>
          <a:p>
            <a:pPr algn="ctr"/>
            <a:r>
              <a:rPr lang="es-MX" sz="2000" dirty="0">
                <a:latin typeface="Arial" pitchFamily="34" charset="0"/>
                <a:cs typeface="Arial" pitchFamily="34" charset="0"/>
              </a:rPr>
              <a:t>INTER-MUNICIPAL</a:t>
            </a:r>
          </a:p>
          <a:p>
            <a:pPr algn="ctr"/>
            <a:endParaRPr lang="es-MX" sz="2000" dirty="0" smtClean="0">
              <a:latin typeface="Arial" pitchFamily="34" charset="0"/>
              <a:cs typeface="Arial" pitchFamily="34" charset="0"/>
            </a:endParaRPr>
          </a:p>
          <a:p>
            <a:r>
              <a:rPr lang="es-MX" sz="2000" dirty="0" smtClean="0">
                <a:latin typeface="Arial" pitchFamily="34" charset="0"/>
                <a:cs typeface="Arial" pitchFamily="34" charset="0"/>
              </a:rPr>
              <a:t>Participando: </a:t>
            </a:r>
            <a:endParaRPr lang="es-MX" sz="2000" dirty="0">
              <a:latin typeface="Arial" pitchFamily="34" charset="0"/>
              <a:cs typeface="Arial" pitchFamily="34" charset="0"/>
            </a:endParaRPr>
          </a:p>
          <a:p>
            <a:r>
              <a:rPr lang="es-MX" sz="2000" dirty="0">
                <a:latin typeface="Arial" pitchFamily="34" charset="0"/>
                <a:cs typeface="Arial" pitchFamily="34" charset="0"/>
              </a:rPr>
              <a:t>la Secretaria de Desarrollo </a:t>
            </a:r>
            <a:r>
              <a:rPr lang="es-MX" sz="2000" dirty="0" smtClean="0">
                <a:latin typeface="Arial" pitchFamily="34" charset="0"/>
                <a:cs typeface="Arial" pitchFamily="34" charset="0"/>
              </a:rPr>
              <a:t>Social, Secretaria </a:t>
            </a:r>
            <a:r>
              <a:rPr lang="es-MX" sz="2000" dirty="0">
                <a:latin typeface="Arial" pitchFamily="34" charset="0"/>
                <a:cs typeface="Arial" pitchFamily="34" charset="0"/>
              </a:rPr>
              <a:t>de Servicios </a:t>
            </a:r>
            <a:r>
              <a:rPr lang="es-MX" sz="2000" dirty="0" smtClean="0">
                <a:latin typeface="Arial" pitchFamily="34" charset="0"/>
                <a:cs typeface="Arial" pitchFamily="34" charset="0"/>
              </a:rPr>
              <a:t>Públicos y </a:t>
            </a:r>
            <a:endParaRPr lang="es-MX" sz="2000" dirty="0">
              <a:latin typeface="Arial" pitchFamily="34" charset="0"/>
              <a:cs typeface="Arial" pitchFamily="34" charset="0"/>
            </a:endParaRPr>
          </a:p>
          <a:p>
            <a:r>
              <a:rPr lang="es-MX" sz="2000" dirty="0">
                <a:latin typeface="Arial" pitchFamily="34" charset="0"/>
                <a:cs typeface="Arial" pitchFamily="34" charset="0"/>
              </a:rPr>
              <a:t>Dirección de Deportes</a:t>
            </a:r>
          </a:p>
          <a:p>
            <a:pPr algn="ctr"/>
            <a:endParaRPr lang="es-MX" sz="2400" b="1" i="1" dirty="0"/>
          </a:p>
          <a:p>
            <a:pPr algn="ctr"/>
            <a:endParaRPr lang="es-MX" sz="2400" b="1" i="1" dirty="0"/>
          </a:p>
          <a:p>
            <a:pPr algn="ctr"/>
            <a:endParaRPr lang="es-ES" sz="2400" b="1" i="1" dirty="0"/>
          </a:p>
        </p:txBody>
      </p:sp>
      <p:pic>
        <p:nvPicPr>
          <p:cNvPr id="3075" name="Picture 3" descr="C:\Users\Desarrollo Social\Desktop\Lic. Félix Salinas\juego softbol 19 sep 2014\DSCN08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49763" y="3305475"/>
            <a:ext cx="4571025" cy="25767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Desarrollo Social\Desktop\Lic. Félix Salinas\juego softbol 19 sep 2014\DSCN083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1614" y="3305474"/>
            <a:ext cx="4656990" cy="25767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8821619"/>
      </p:ext>
    </p:extLst>
  </p:cSld>
  <p:clrMapOvr>
    <a:masterClrMapping/>
  </p:clrMapOvr>
  <p:transition spd="slow">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11" name="10 Rectángulo"/>
          <p:cNvSpPr/>
          <p:nvPr/>
        </p:nvSpPr>
        <p:spPr>
          <a:xfrm>
            <a:off x="1182511" y="0"/>
            <a:ext cx="6744155"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12" name="CuadroTexto 3"/>
          <p:cNvSpPr txBox="1"/>
          <p:nvPr/>
        </p:nvSpPr>
        <p:spPr>
          <a:xfrm>
            <a:off x="2202052" y="632869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2" name="1 Rectángulo"/>
          <p:cNvSpPr/>
          <p:nvPr/>
        </p:nvSpPr>
        <p:spPr>
          <a:xfrm>
            <a:off x="504967" y="2274838"/>
            <a:ext cx="7697337" cy="1631216"/>
          </a:xfrm>
          <a:prstGeom prst="rect">
            <a:avLst/>
          </a:prstGeom>
        </p:spPr>
        <p:txBody>
          <a:bodyPr wrap="square">
            <a:spAutoFit/>
          </a:bodyPr>
          <a:lstStyle/>
          <a:p>
            <a:pPr algn="just"/>
            <a:r>
              <a:rPr lang="es-MX" sz="2000" i="1" dirty="0">
                <a:latin typeface="Arial" pitchFamily="34" charset="0"/>
                <a:cs typeface="Arial" pitchFamily="34" charset="0"/>
              </a:rPr>
              <a:t>Ultima Semana de Competencia de Olimpiada Nuevo León 2014</a:t>
            </a:r>
          </a:p>
          <a:p>
            <a:pPr algn="just">
              <a:buFont typeface="Wingdings" pitchFamily="2" charset="2"/>
              <a:buChar char="ü"/>
            </a:pPr>
            <a:endParaRPr lang="es-MX" sz="2000" i="1" dirty="0">
              <a:latin typeface="Arial" pitchFamily="34" charset="0"/>
              <a:cs typeface="Arial" pitchFamily="34" charset="0"/>
            </a:endParaRPr>
          </a:p>
          <a:p>
            <a:pPr algn="just"/>
            <a:r>
              <a:rPr lang="es-MX" sz="2000" i="1" dirty="0">
                <a:latin typeface="Arial" pitchFamily="34" charset="0"/>
                <a:cs typeface="Arial" pitchFamily="34" charset="0"/>
              </a:rPr>
              <a:t>Torneo intermunicipal de Softbol Varonil y </a:t>
            </a:r>
            <a:r>
              <a:rPr lang="es-MX" sz="2000" i="1" dirty="0" err="1">
                <a:latin typeface="Arial" pitchFamily="34" charset="0"/>
                <a:cs typeface="Arial" pitchFamily="34" charset="0"/>
              </a:rPr>
              <a:t>Feminil</a:t>
            </a:r>
            <a:endParaRPr lang="es-MX" sz="2000" i="1" dirty="0">
              <a:latin typeface="Arial" pitchFamily="34" charset="0"/>
              <a:cs typeface="Arial" pitchFamily="34" charset="0"/>
            </a:endParaRPr>
          </a:p>
          <a:p>
            <a:pPr algn="just"/>
            <a:endParaRPr lang="es-MX" sz="2000" i="1" dirty="0">
              <a:latin typeface="Arial" pitchFamily="34" charset="0"/>
              <a:cs typeface="Arial" pitchFamily="34" charset="0"/>
            </a:endParaRPr>
          </a:p>
          <a:p>
            <a:pPr algn="just"/>
            <a:r>
              <a:rPr lang="es-MX" sz="2000" i="1" dirty="0">
                <a:latin typeface="Arial" pitchFamily="34" charset="0"/>
                <a:cs typeface="Arial" pitchFamily="34" charset="0"/>
              </a:rPr>
              <a:t>Rescate de Plazas </a:t>
            </a:r>
            <a:r>
              <a:rPr lang="es-MX" sz="2000" i="1" dirty="0" smtClean="0">
                <a:latin typeface="Arial" pitchFamily="34" charset="0"/>
                <a:cs typeface="Arial" pitchFamily="34" charset="0"/>
              </a:rPr>
              <a:t>Públicas </a:t>
            </a:r>
            <a:r>
              <a:rPr lang="es-MX" sz="2000" i="1" dirty="0">
                <a:latin typeface="Arial" pitchFamily="34" charset="0"/>
                <a:cs typeface="Arial" pitchFamily="34" charset="0"/>
              </a:rPr>
              <a:t>con actividades deportivas</a:t>
            </a:r>
          </a:p>
        </p:txBody>
      </p:sp>
    </p:spTree>
    <p:extLst>
      <p:ext uri="{BB962C8B-B14F-4D97-AF65-F5344CB8AC3E}">
        <p14:creationId xmlns:p14="http://schemas.microsoft.com/office/powerpoint/2010/main" xmlns="" val="640576828"/>
      </p:ext>
    </p:extLst>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6" name="CuadroTexto 1"/>
          <p:cNvSpPr txBox="1"/>
          <p:nvPr/>
        </p:nvSpPr>
        <p:spPr>
          <a:xfrm>
            <a:off x="1578585" y="532651"/>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pic>
        <p:nvPicPr>
          <p:cNvPr id="9" name="Picture 2" descr="C:\Documents and Settings\Usuario\Mis documentos\pinta encinos.jpg"/>
          <p:cNvPicPr>
            <a:picLocks noChangeAspect="1" noChangeArrowheads="1"/>
          </p:cNvPicPr>
          <p:nvPr/>
        </p:nvPicPr>
        <p:blipFill>
          <a:blip r:embed="rId3" cstate="print"/>
          <a:srcRect/>
          <a:stretch>
            <a:fillRect/>
          </a:stretch>
        </p:blipFill>
        <p:spPr bwMode="auto">
          <a:xfrm>
            <a:off x="1091818" y="2779659"/>
            <a:ext cx="6837528" cy="3428992"/>
          </a:xfrm>
          <a:prstGeom prst="rect">
            <a:avLst/>
          </a:prstGeom>
          <a:noFill/>
        </p:spPr>
      </p:pic>
      <p:sp>
        <p:nvSpPr>
          <p:cNvPr id="15" name="14 CuadroTexto"/>
          <p:cNvSpPr txBox="1"/>
          <p:nvPr/>
        </p:nvSpPr>
        <p:spPr>
          <a:xfrm>
            <a:off x="736104" y="1330002"/>
            <a:ext cx="7500990" cy="1323439"/>
          </a:xfrm>
          <a:prstGeom prst="rect">
            <a:avLst/>
          </a:prstGeom>
          <a:noFill/>
        </p:spPr>
        <p:txBody>
          <a:bodyPr wrap="square" rtlCol="0">
            <a:spAutoFit/>
          </a:bodyPr>
          <a:lstStyle/>
          <a:p>
            <a:pPr algn="ctr"/>
            <a:r>
              <a:rPr lang="es-ES" dirty="0" smtClean="0"/>
              <a:t> </a:t>
            </a:r>
            <a:r>
              <a:rPr lang="es-ES" sz="2000" dirty="0" smtClean="0">
                <a:latin typeface="Arial" pitchFamily="34" charset="0"/>
                <a:cs typeface="Arial" pitchFamily="34" charset="0"/>
              </a:rPr>
              <a:t>Recuperación de espacios  públicos en la colonia Los Encinos</a:t>
            </a:r>
          </a:p>
          <a:p>
            <a:pPr algn="ctr"/>
            <a:endParaRPr lang="es-ES" sz="2000" dirty="0" smtClean="0">
              <a:latin typeface="Arial" pitchFamily="34" charset="0"/>
              <a:cs typeface="Arial" pitchFamily="34" charset="0"/>
            </a:endParaRPr>
          </a:p>
          <a:p>
            <a:pPr algn="just"/>
            <a:r>
              <a:rPr lang="es-ES" sz="2000" dirty="0" smtClean="0">
                <a:latin typeface="Arial" pitchFamily="34" charset="0"/>
                <a:cs typeface="Arial" pitchFamily="34" charset="0"/>
              </a:rPr>
              <a:t>Se realizo la limpieza de plaza y pinta de bardas</a:t>
            </a:r>
            <a:r>
              <a:rPr lang="es-ES" sz="2000" dirty="0">
                <a:latin typeface="Arial" pitchFamily="34" charset="0"/>
                <a:cs typeface="Arial" pitchFamily="34" charset="0"/>
              </a:rPr>
              <a:t>,</a:t>
            </a:r>
            <a:r>
              <a:rPr lang="es-ES" sz="2000" dirty="0" smtClean="0">
                <a:latin typeface="Arial" pitchFamily="34" charset="0"/>
                <a:cs typeface="Arial" pitchFamily="34" charset="0"/>
              </a:rPr>
              <a:t> </a:t>
            </a:r>
            <a:r>
              <a:rPr lang="es-ES" sz="2000" dirty="0">
                <a:latin typeface="Arial" pitchFamily="34" charset="0"/>
                <a:cs typeface="Arial" pitchFamily="34" charset="0"/>
              </a:rPr>
              <a:t>e</a:t>
            </a:r>
            <a:r>
              <a:rPr lang="es-ES" sz="2000" dirty="0" smtClean="0">
                <a:latin typeface="Arial" pitchFamily="34" charset="0"/>
                <a:cs typeface="Arial" pitchFamily="34" charset="0"/>
              </a:rPr>
              <a:t>n la cual participaron mas de 20 jóvenes de la colonia.</a:t>
            </a:r>
            <a:endParaRPr lang="es-MX" sz="2000" dirty="0">
              <a:latin typeface="Arial" pitchFamily="34" charset="0"/>
              <a:cs typeface="Arial" pitchFamily="34" charset="0"/>
            </a:endParaRPr>
          </a:p>
        </p:txBody>
      </p:sp>
    </p:spTree>
    <p:extLst>
      <p:ext uri="{BB962C8B-B14F-4D97-AF65-F5344CB8AC3E}">
        <p14:creationId xmlns:p14="http://schemas.microsoft.com/office/powerpoint/2010/main" xmlns="" val="129905233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
          <p:cNvSpPr txBox="1"/>
          <p:nvPr/>
        </p:nvSpPr>
        <p:spPr>
          <a:xfrm>
            <a:off x="1578585" y="532651"/>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pic>
        <p:nvPicPr>
          <p:cNvPr id="13" name="Picture 2" descr="C:\Documents and Settings\Usuario\Escritorio\FUTBOL\IMG_1724.JPG"/>
          <p:cNvPicPr>
            <a:picLocks noChangeAspect="1" noChangeArrowheads="1"/>
          </p:cNvPicPr>
          <p:nvPr/>
        </p:nvPicPr>
        <p:blipFill>
          <a:blip r:embed="rId3" cstate="print"/>
          <a:srcRect/>
          <a:stretch>
            <a:fillRect/>
          </a:stretch>
        </p:blipFill>
        <p:spPr bwMode="auto">
          <a:xfrm>
            <a:off x="1173706" y="3119435"/>
            <a:ext cx="3417852" cy="1557443"/>
          </a:xfrm>
          <a:prstGeom prst="rect">
            <a:avLst/>
          </a:prstGeom>
          <a:noFill/>
        </p:spPr>
      </p:pic>
      <p:pic>
        <p:nvPicPr>
          <p:cNvPr id="14" name="Picture 3" descr="C:\Documents and Settings\Usuario\Escritorio\FUTBOL\IMG_1720.JPG"/>
          <p:cNvPicPr>
            <a:picLocks noChangeAspect="1" noChangeArrowheads="1"/>
          </p:cNvPicPr>
          <p:nvPr/>
        </p:nvPicPr>
        <p:blipFill>
          <a:blip r:embed="rId4" cstate="print"/>
          <a:srcRect/>
          <a:stretch>
            <a:fillRect/>
          </a:stretch>
        </p:blipFill>
        <p:spPr bwMode="auto">
          <a:xfrm>
            <a:off x="4591559" y="3119435"/>
            <a:ext cx="3216442" cy="1500198"/>
          </a:xfrm>
          <a:prstGeom prst="rect">
            <a:avLst/>
          </a:prstGeom>
          <a:noFill/>
        </p:spPr>
      </p:pic>
      <p:pic>
        <p:nvPicPr>
          <p:cNvPr id="15" name="Picture 6" descr="C:\Documents and Settings\Usuario\Escritorio\FUTBOL\IMG_1709.JPG"/>
          <p:cNvPicPr>
            <a:picLocks noChangeAspect="1" noChangeArrowheads="1"/>
          </p:cNvPicPr>
          <p:nvPr/>
        </p:nvPicPr>
        <p:blipFill>
          <a:blip r:embed="rId5" cstate="print"/>
          <a:srcRect/>
          <a:stretch>
            <a:fillRect/>
          </a:stretch>
        </p:blipFill>
        <p:spPr bwMode="auto">
          <a:xfrm>
            <a:off x="1173706" y="4676879"/>
            <a:ext cx="3283921" cy="1395327"/>
          </a:xfrm>
          <a:prstGeom prst="rect">
            <a:avLst/>
          </a:prstGeom>
          <a:noFill/>
        </p:spPr>
      </p:pic>
      <p:pic>
        <p:nvPicPr>
          <p:cNvPr id="16" name="Picture 2" descr="C:\Documents and Settings\Usuario\Escritorio\FUTBOL\IMG_1711.JPG"/>
          <p:cNvPicPr>
            <a:picLocks noChangeAspect="1" noChangeArrowheads="1"/>
          </p:cNvPicPr>
          <p:nvPr/>
        </p:nvPicPr>
        <p:blipFill>
          <a:blip r:embed="rId6" cstate="print"/>
          <a:srcRect/>
          <a:stretch>
            <a:fillRect/>
          </a:stretch>
        </p:blipFill>
        <p:spPr bwMode="auto">
          <a:xfrm>
            <a:off x="4457628" y="4643446"/>
            <a:ext cx="3350372" cy="1428760"/>
          </a:xfrm>
          <a:prstGeom prst="rect">
            <a:avLst/>
          </a:prstGeom>
          <a:noFill/>
        </p:spPr>
      </p:pic>
      <p:sp>
        <p:nvSpPr>
          <p:cNvPr id="17" name="16 CuadroTexto"/>
          <p:cNvSpPr txBox="1"/>
          <p:nvPr/>
        </p:nvSpPr>
        <p:spPr>
          <a:xfrm>
            <a:off x="567944" y="1304551"/>
            <a:ext cx="8074525" cy="1938992"/>
          </a:xfrm>
          <a:prstGeom prst="rect">
            <a:avLst/>
          </a:prstGeom>
          <a:noFill/>
        </p:spPr>
        <p:txBody>
          <a:bodyPr wrap="square" rtlCol="0">
            <a:spAutoFit/>
          </a:bodyPr>
          <a:lstStyle/>
          <a:p>
            <a:pPr algn="ctr"/>
            <a:r>
              <a:rPr lang="es-ES" sz="2000" dirty="0" smtClean="0">
                <a:latin typeface="Arial" pitchFamily="34" charset="0"/>
                <a:cs typeface="Arial" pitchFamily="34" charset="0"/>
              </a:rPr>
              <a:t>Retas de fut bol</a:t>
            </a:r>
          </a:p>
          <a:p>
            <a:pPr algn="just"/>
            <a:endParaRPr lang="es-ES" sz="2000" dirty="0" smtClean="0">
              <a:latin typeface="Arial" pitchFamily="34" charset="0"/>
              <a:cs typeface="Arial" pitchFamily="34" charset="0"/>
            </a:endParaRPr>
          </a:p>
          <a:p>
            <a:pPr algn="just"/>
            <a:r>
              <a:rPr lang="es-ES" sz="2000" dirty="0" smtClean="0">
                <a:latin typeface="Arial" pitchFamily="34" charset="0"/>
                <a:cs typeface="Arial" pitchFamily="34" charset="0"/>
              </a:rPr>
              <a:t>Es un programa en donde se invita a los jóvenes de las colonias de Juárez a participar en juegos de futbol y donde llevamos balones, casacas y conos. Visitamos  la colonia  Villas de San José en donde tuvimos la participación de mas de 40 jóvenes. </a:t>
            </a:r>
          </a:p>
        </p:txBody>
      </p:sp>
    </p:spTree>
    <p:extLst>
      <p:ext uri="{BB962C8B-B14F-4D97-AF65-F5344CB8AC3E}">
        <p14:creationId xmlns:p14="http://schemas.microsoft.com/office/powerpoint/2010/main" xmlns="" val="335390638"/>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8" name="CuadroTexto 1"/>
          <p:cNvSpPr txBox="1"/>
          <p:nvPr/>
        </p:nvSpPr>
        <p:spPr>
          <a:xfrm>
            <a:off x="1578585" y="532651"/>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9 CuadroTexto"/>
          <p:cNvSpPr txBox="1"/>
          <p:nvPr/>
        </p:nvSpPr>
        <p:spPr>
          <a:xfrm>
            <a:off x="428595" y="1328300"/>
            <a:ext cx="8093783" cy="1015663"/>
          </a:xfrm>
          <a:prstGeom prst="rect">
            <a:avLst/>
          </a:prstGeom>
          <a:noFill/>
        </p:spPr>
        <p:txBody>
          <a:bodyPr wrap="square" rtlCol="0">
            <a:spAutoFit/>
          </a:bodyPr>
          <a:lstStyle/>
          <a:p>
            <a:r>
              <a:rPr lang="es-ES" sz="2000" dirty="0" smtClean="0">
                <a:latin typeface="Arial" pitchFamily="34" charset="0"/>
                <a:cs typeface="Arial" pitchFamily="34" charset="0"/>
              </a:rPr>
              <a:t>El día 21 de Septiembre se llevo a cabo el evento “Coloreando Juárez de Rol”, en la Av. Eloy Cavazos, en donde asistieron aproximadamente  800 personas.</a:t>
            </a:r>
            <a:endParaRPr lang="es-MX" sz="2000" dirty="0">
              <a:latin typeface="Arial" pitchFamily="34" charset="0"/>
              <a:cs typeface="Arial" pitchFamily="34" charset="0"/>
            </a:endParaRPr>
          </a:p>
        </p:txBody>
      </p:sp>
      <p:pic>
        <p:nvPicPr>
          <p:cNvPr id="13" name="Picture 2" descr="C:\Documents and Settings\Usuario\Escritorio\coloreando juarez de rolo\IMG_1548.JPG"/>
          <p:cNvPicPr>
            <a:picLocks noChangeAspect="1" noChangeArrowheads="1"/>
          </p:cNvPicPr>
          <p:nvPr/>
        </p:nvPicPr>
        <p:blipFill>
          <a:blip r:embed="rId3" cstate="print"/>
          <a:srcRect/>
          <a:stretch>
            <a:fillRect/>
          </a:stretch>
        </p:blipFill>
        <p:spPr bwMode="auto">
          <a:xfrm>
            <a:off x="2202054" y="2317482"/>
            <a:ext cx="4758304" cy="1990644"/>
          </a:xfrm>
          <a:prstGeom prst="rect">
            <a:avLst/>
          </a:prstGeom>
          <a:noFill/>
        </p:spPr>
      </p:pic>
      <p:pic>
        <p:nvPicPr>
          <p:cNvPr id="14" name="Picture 3" descr="C:\Documents and Settings\Usuario\Escritorio\coloreando juarez de rolo\IMG_1429.JPG"/>
          <p:cNvPicPr>
            <a:picLocks noChangeAspect="1" noChangeArrowheads="1"/>
          </p:cNvPicPr>
          <p:nvPr/>
        </p:nvPicPr>
        <p:blipFill>
          <a:blip r:embed="rId4" cstate="print"/>
          <a:srcRect/>
          <a:stretch>
            <a:fillRect/>
          </a:stretch>
        </p:blipFill>
        <p:spPr bwMode="auto">
          <a:xfrm>
            <a:off x="1805350" y="4308126"/>
            <a:ext cx="2964680" cy="1976453"/>
          </a:xfrm>
          <a:prstGeom prst="rect">
            <a:avLst/>
          </a:prstGeom>
          <a:noFill/>
        </p:spPr>
      </p:pic>
      <p:pic>
        <p:nvPicPr>
          <p:cNvPr id="17" name="Picture 5" descr="C:\Documents and Settings\Usuario\Escritorio\coloreando juarez de rolo\IMG_1470.JPG"/>
          <p:cNvPicPr>
            <a:picLocks noChangeAspect="1" noChangeArrowheads="1"/>
          </p:cNvPicPr>
          <p:nvPr/>
        </p:nvPicPr>
        <p:blipFill>
          <a:blip r:embed="rId5" cstate="print"/>
          <a:srcRect/>
          <a:stretch>
            <a:fillRect/>
          </a:stretch>
        </p:blipFill>
        <p:spPr bwMode="auto">
          <a:xfrm>
            <a:off x="4696675" y="4336749"/>
            <a:ext cx="2878809" cy="1919206"/>
          </a:xfrm>
          <a:prstGeom prst="rect">
            <a:avLst/>
          </a:prstGeom>
          <a:noFill/>
        </p:spPr>
      </p:pic>
    </p:spTree>
    <p:extLst>
      <p:ext uri="{BB962C8B-B14F-4D97-AF65-F5344CB8AC3E}">
        <p14:creationId xmlns:p14="http://schemas.microsoft.com/office/powerpoint/2010/main" xmlns="" val="1639858329"/>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78586" y="478865"/>
            <a:ext cx="5996898"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p>
        </p:txBody>
      </p:sp>
      <p:sp>
        <p:nvSpPr>
          <p:cNvPr id="6" name="CuadroTexto 3"/>
          <p:cNvSpPr txBox="1"/>
          <p:nvPr/>
        </p:nvSpPr>
        <p:spPr>
          <a:xfrm>
            <a:off x="2447713" y="6405529"/>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8" name="7 Rectángulo"/>
          <p:cNvSpPr/>
          <p:nvPr/>
        </p:nvSpPr>
        <p:spPr>
          <a:xfrm>
            <a:off x="1182511" y="0"/>
            <a:ext cx="6744155"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a:t>
            </a:r>
            <a:r>
              <a:rPr lang="en-US" sz="3200" b="1" i="1" dirty="0" err="1" smtClean="0">
                <a:solidFill>
                  <a:srgbClr val="FFFF66"/>
                </a:solidFill>
                <a:latin typeface="Arial" panose="020B0604020202020204" pitchFamily="34" charset="0"/>
                <a:cs typeface="Arial" panose="020B0604020202020204" pitchFamily="34" charset="0"/>
              </a:rPr>
              <a:t>para</a:t>
            </a:r>
            <a:r>
              <a:rPr lang="en-US" sz="3200" b="1" i="1" dirty="0" smtClean="0">
                <a:solidFill>
                  <a:srgbClr val="FFFF66"/>
                </a:solidFill>
                <a:latin typeface="Arial" panose="020B0604020202020204" pitchFamily="34" charset="0"/>
                <a:cs typeface="Arial" panose="020B0604020202020204" pitchFamily="34" charset="0"/>
              </a:rPr>
              <a:t> </a:t>
            </a:r>
            <a:r>
              <a:rPr lang="en-US" sz="3200" b="1" i="1" dirty="0" err="1" smtClean="0">
                <a:solidFill>
                  <a:srgbClr val="FFFF66"/>
                </a:solidFill>
                <a:latin typeface="Arial" panose="020B0604020202020204" pitchFamily="34" charset="0"/>
                <a:cs typeface="Arial" panose="020B0604020202020204" pitchFamily="34" charset="0"/>
              </a:rPr>
              <a:t>Octubre</a:t>
            </a:r>
            <a:r>
              <a:rPr lang="en-US" sz="3200" b="1" i="1" dirty="0" smtClean="0">
                <a:solidFill>
                  <a:srgbClr val="FFFF66"/>
                </a:solidFill>
                <a:latin typeface="Arial" panose="020B0604020202020204" pitchFamily="34" charset="0"/>
                <a:cs typeface="Arial" panose="020B0604020202020204" pitchFamily="34" charset="0"/>
              </a:rPr>
              <a:t>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8 CuadroTexto"/>
          <p:cNvSpPr txBox="1"/>
          <p:nvPr/>
        </p:nvSpPr>
        <p:spPr>
          <a:xfrm>
            <a:off x="571472" y="1857364"/>
            <a:ext cx="7500990" cy="2862322"/>
          </a:xfrm>
          <a:prstGeom prst="rect">
            <a:avLst/>
          </a:prstGeom>
          <a:noFill/>
        </p:spPr>
        <p:txBody>
          <a:bodyPr wrap="square" rtlCol="0">
            <a:spAutoFit/>
          </a:bodyPr>
          <a:lstStyle/>
          <a:p>
            <a:r>
              <a:rPr lang="es-ES" sz="2000" i="1" dirty="0" smtClean="0">
                <a:latin typeface="Arial" pitchFamily="34" charset="0"/>
                <a:cs typeface="Arial" pitchFamily="34" charset="0"/>
              </a:rPr>
              <a:t>Retas de Fut bol en las colonias de Juárez N.L.</a:t>
            </a:r>
          </a:p>
          <a:p>
            <a:endParaRPr lang="es-ES" sz="2000" i="1" dirty="0">
              <a:latin typeface="Arial" pitchFamily="34" charset="0"/>
              <a:cs typeface="Arial" pitchFamily="34" charset="0"/>
            </a:endParaRPr>
          </a:p>
          <a:p>
            <a:r>
              <a:rPr lang="es-ES" sz="2000" i="1" dirty="0" smtClean="0">
                <a:latin typeface="Arial" pitchFamily="34" charset="0"/>
                <a:cs typeface="Arial" pitchFamily="34" charset="0"/>
              </a:rPr>
              <a:t>Clases de Parkour</a:t>
            </a:r>
          </a:p>
          <a:p>
            <a:endParaRPr lang="es-ES" sz="2000" i="1" dirty="0" smtClean="0">
              <a:latin typeface="Arial" pitchFamily="34" charset="0"/>
              <a:cs typeface="Arial" pitchFamily="34" charset="0"/>
            </a:endParaRPr>
          </a:p>
          <a:p>
            <a:r>
              <a:rPr lang="es-ES" sz="2000" i="1" dirty="0" smtClean="0">
                <a:latin typeface="Arial" pitchFamily="34" charset="0"/>
                <a:cs typeface="Arial" pitchFamily="34" charset="0"/>
              </a:rPr>
              <a:t>Clases de Skate </a:t>
            </a:r>
          </a:p>
          <a:p>
            <a:endParaRPr lang="es-ES" sz="2000" i="1" dirty="0" smtClean="0">
              <a:latin typeface="Arial" pitchFamily="34" charset="0"/>
              <a:cs typeface="Arial" pitchFamily="34" charset="0"/>
            </a:endParaRPr>
          </a:p>
          <a:p>
            <a:r>
              <a:rPr lang="es-ES" sz="2000" i="1" dirty="0" smtClean="0">
                <a:latin typeface="Arial" pitchFamily="34" charset="0"/>
                <a:cs typeface="Arial" pitchFamily="34" charset="0"/>
              </a:rPr>
              <a:t>Clases de Ingles</a:t>
            </a:r>
          </a:p>
          <a:p>
            <a:endParaRPr lang="es-ES" sz="2000" i="1" dirty="0" smtClean="0">
              <a:latin typeface="Arial" pitchFamily="34" charset="0"/>
              <a:cs typeface="Arial" pitchFamily="34" charset="0"/>
            </a:endParaRPr>
          </a:p>
          <a:p>
            <a:r>
              <a:rPr lang="es-ES" sz="2000" i="1" dirty="0" smtClean="0">
                <a:latin typeface="Arial" pitchFamily="34" charset="0"/>
                <a:cs typeface="Arial" pitchFamily="34" charset="0"/>
              </a:rPr>
              <a:t>Clases de Repostería</a:t>
            </a:r>
            <a:endParaRPr lang="es-MX" sz="2000" i="1" dirty="0">
              <a:latin typeface="Arial" pitchFamily="34" charset="0"/>
              <a:cs typeface="Arial" pitchFamily="34" charset="0"/>
            </a:endParaRPr>
          </a:p>
        </p:txBody>
      </p:sp>
    </p:spTree>
    <p:extLst>
      <p:ext uri="{BB962C8B-B14F-4D97-AF65-F5344CB8AC3E}">
        <p14:creationId xmlns:p14="http://schemas.microsoft.com/office/powerpoint/2010/main" xmlns="" val="88649881"/>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55497" y="227309"/>
            <a:ext cx="7144330" cy="523220"/>
          </a:xfrm>
          <a:prstGeom prst="rect">
            <a:avLst/>
          </a:prstGeom>
          <a:noFill/>
        </p:spPr>
        <p:txBody>
          <a:bodyPr wrap="square" rtlCol="0">
            <a:spAutoFit/>
          </a:bodyPr>
          <a:lstStyle/>
          <a:p>
            <a:r>
              <a:rPr lang="es-MX" sz="2800" b="1" i="1" dirty="0" smtClean="0">
                <a:solidFill>
                  <a:srgbClr val="FFFF00"/>
                </a:solidFill>
              </a:rPr>
              <a:t>           </a:t>
            </a:r>
            <a:endParaRPr lang="es-MX" sz="3200" b="1" i="1" dirty="0">
              <a:solidFill>
                <a:srgbClr val="FFFF00"/>
              </a:solidFill>
            </a:endParaRPr>
          </a:p>
        </p:txBody>
      </p:sp>
      <p:sp>
        <p:nvSpPr>
          <p:cNvPr id="8" name="CuadroTexto 7"/>
          <p:cNvSpPr txBox="1"/>
          <p:nvPr/>
        </p:nvSpPr>
        <p:spPr>
          <a:xfrm>
            <a:off x="1584101" y="6478073"/>
            <a:ext cx="6001555" cy="369332"/>
          </a:xfrm>
          <a:prstGeom prst="rect">
            <a:avLst/>
          </a:prstGeom>
          <a:noFill/>
        </p:spPr>
        <p:txBody>
          <a:bodyPr wrap="square" rtlCol="0">
            <a:spAutoFit/>
          </a:bodyPr>
          <a:lstStyle/>
          <a:p>
            <a:endParaRPr lang="es-MX" dirty="0"/>
          </a:p>
        </p:txBody>
      </p:sp>
      <p:sp>
        <p:nvSpPr>
          <p:cNvPr id="9" name="CuadroTexto 8"/>
          <p:cNvSpPr txBox="1"/>
          <p:nvPr/>
        </p:nvSpPr>
        <p:spPr>
          <a:xfrm>
            <a:off x="1736501" y="6630473"/>
            <a:ext cx="6001555" cy="369332"/>
          </a:xfrm>
          <a:prstGeom prst="rect">
            <a:avLst/>
          </a:prstGeom>
          <a:noFill/>
        </p:spPr>
        <p:txBody>
          <a:bodyPr wrap="square" rtlCol="0">
            <a:spAutoFit/>
          </a:bodyPr>
          <a:lstStyle/>
          <a:p>
            <a:endParaRPr lang="es-MX" dirty="0"/>
          </a:p>
        </p:txBody>
      </p:sp>
      <p:sp>
        <p:nvSpPr>
          <p:cNvPr id="12" name="CuadroTexto 11"/>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p>
        </p:txBody>
      </p:sp>
      <p:sp>
        <p:nvSpPr>
          <p:cNvPr id="15"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7" name="CuadroTexto 3"/>
          <p:cNvSpPr txBox="1"/>
          <p:nvPr/>
        </p:nvSpPr>
        <p:spPr>
          <a:xfrm>
            <a:off x="2915458" y="6308486"/>
            <a:ext cx="3352200"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SEPTIEMBRE</a:t>
            </a:r>
          </a:p>
        </p:txBody>
      </p:sp>
      <p:sp>
        <p:nvSpPr>
          <p:cNvPr id="13" name="CuadroTexto 5"/>
          <p:cNvSpPr txBox="1"/>
          <p:nvPr/>
        </p:nvSpPr>
        <p:spPr>
          <a:xfrm>
            <a:off x="332862" y="1386729"/>
            <a:ext cx="8286750" cy="4678204"/>
          </a:xfrm>
          <a:prstGeom prst="rect">
            <a:avLst/>
          </a:prstGeom>
          <a:noFill/>
        </p:spPr>
        <p:txBody>
          <a:bodyPr wrap="square" rtlCol="0">
            <a:spAutoFit/>
          </a:bodyPr>
          <a:lstStyle/>
          <a:p>
            <a:pPr algn="ctr">
              <a:buNone/>
            </a:pPr>
            <a:endParaRPr lang="es-MX" b="1" i="1" dirty="0" smtClean="0"/>
          </a:p>
          <a:p>
            <a:pPr algn="ctr">
              <a:buNone/>
            </a:pPr>
            <a:r>
              <a:rPr lang="es-MX" b="1" i="1" dirty="0" smtClean="0">
                <a:latin typeface="Calibri (Cuerpo)"/>
                <a:cs typeface="Arial" panose="020B0604020202020204" pitchFamily="34" charset="0"/>
              </a:rPr>
              <a:t> </a:t>
            </a:r>
            <a:r>
              <a:rPr lang="es-MX" sz="2000" dirty="0" smtClean="0">
                <a:latin typeface="Arial" pitchFamily="34" charset="0"/>
                <a:cs typeface="Arial" pitchFamily="34" charset="0"/>
              </a:rPr>
              <a:t>BRIGADA “ELIGE CUIDARTE”</a:t>
            </a:r>
          </a:p>
          <a:p>
            <a:pPr algn="ctr">
              <a:buNone/>
            </a:pPr>
            <a:endParaRPr lang="es-MX" sz="2000" i="1" dirty="0">
              <a:latin typeface="Arial" pitchFamily="34" charset="0"/>
              <a:cs typeface="Arial" pitchFamily="34" charset="0"/>
            </a:endParaRPr>
          </a:p>
          <a:p>
            <a:pPr algn="ctr">
              <a:buNone/>
            </a:pPr>
            <a:endParaRPr lang="es-MX" sz="2000" i="1" dirty="0" smtClean="0">
              <a:latin typeface="Arial" pitchFamily="34" charset="0"/>
              <a:cs typeface="Arial" pitchFamily="34" charset="0"/>
            </a:endParaRPr>
          </a:p>
          <a:p>
            <a:pPr algn="ctr">
              <a:buNone/>
            </a:pPr>
            <a:endParaRPr lang="es-MX" sz="2000" i="1" dirty="0">
              <a:latin typeface="Arial" pitchFamily="34" charset="0"/>
              <a:cs typeface="Arial" pitchFamily="34" charset="0"/>
            </a:endParaRPr>
          </a:p>
          <a:p>
            <a:pPr algn="ctr">
              <a:buNone/>
            </a:pPr>
            <a:endParaRPr lang="es-MX" sz="2000" i="1" dirty="0" smtClean="0">
              <a:latin typeface="Arial" pitchFamily="34" charset="0"/>
              <a:cs typeface="Arial" pitchFamily="34" charset="0"/>
            </a:endParaRPr>
          </a:p>
          <a:p>
            <a:pPr algn="ctr">
              <a:buNone/>
            </a:pPr>
            <a:endParaRPr lang="es-MX" sz="2000" i="1" dirty="0" smtClean="0">
              <a:latin typeface="Arial" pitchFamily="34" charset="0"/>
              <a:cs typeface="Arial" pitchFamily="34" charset="0"/>
            </a:endParaRPr>
          </a:p>
          <a:p>
            <a:pPr algn="ctr">
              <a:buNone/>
            </a:pPr>
            <a:endParaRPr lang="es-MX" sz="2000" i="1" dirty="0">
              <a:latin typeface="Arial" pitchFamily="34" charset="0"/>
              <a:cs typeface="Arial" pitchFamily="34" charset="0"/>
            </a:endParaRPr>
          </a:p>
          <a:p>
            <a:pPr algn="ctr">
              <a:buNone/>
            </a:pPr>
            <a:endParaRPr lang="es-MX" sz="2000" i="1" dirty="0">
              <a:latin typeface="Arial" pitchFamily="34" charset="0"/>
              <a:cs typeface="Arial" pitchFamily="34" charset="0"/>
            </a:endParaRPr>
          </a:p>
          <a:p>
            <a:pPr algn="ctr">
              <a:buNone/>
            </a:pPr>
            <a:endParaRPr lang="es-MX" sz="2000" i="1" dirty="0" smtClean="0">
              <a:latin typeface="Arial" pitchFamily="34" charset="0"/>
              <a:cs typeface="Arial" pitchFamily="34" charset="0"/>
            </a:endParaRPr>
          </a:p>
          <a:p>
            <a:pPr algn="ctr">
              <a:buNone/>
            </a:pPr>
            <a:endParaRPr lang="es-MX" sz="2000" i="1" dirty="0">
              <a:latin typeface="Arial" pitchFamily="34" charset="0"/>
              <a:cs typeface="Arial" pitchFamily="34" charset="0"/>
            </a:endParaRPr>
          </a:p>
          <a:p>
            <a:pPr algn="ctr">
              <a:buNone/>
            </a:pPr>
            <a:endParaRPr lang="es-MX" sz="2000" i="1" dirty="0" smtClean="0">
              <a:latin typeface="Arial" pitchFamily="34" charset="0"/>
              <a:cs typeface="Arial" pitchFamily="34" charset="0"/>
            </a:endParaRPr>
          </a:p>
          <a:p>
            <a:pPr algn="ctr">
              <a:buNone/>
            </a:pPr>
            <a:r>
              <a:rPr lang="es-MX" sz="2000" dirty="0" smtClean="0">
                <a:latin typeface="Arial" pitchFamily="34" charset="0"/>
                <a:cs typeface="Arial" pitchFamily="34" charset="0"/>
              </a:rPr>
              <a:t>Se colaboró </a:t>
            </a:r>
            <a:r>
              <a:rPr lang="es-MX" sz="2000" dirty="0">
                <a:latin typeface="Arial" pitchFamily="34" charset="0"/>
                <a:cs typeface="Arial" pitchFamily="34" charset="0"/>
              </a:rPr>
              <a:t>con la Dirección de Salud, en la organización de la brigada Elige Cuidarte en diferentes colonias</a:t>
            </a:r>
            <a:endParaRPr lang="es-MX" sz="2000" dirty="0" smtClean="0">
              <a:latin typeface="Arial" pitchFamily="34" charset="0"/>
              <a:cs typeface="Arial" pitchFamily="34" charset="0"/>
            </a:endParaRPr>
          </a:p>
          <a:p>
            <a:pPr algn="ctr">
              <a:buNone/>
            </a:pPr>
            <a:endParaRPr lang="es-MX" sz="2000" b="1" dirty="0">
              <a:cs typeface="Arial" panose="020B0604020202020204" pitchFamily="34" charset="0"/>
            </a:endParaRPr>
          </a:p>
        </p:txBody>
      </p:sp>
      <p:pic>
        <p:nvPicPr>
          <p:cNvPr id="14" name="Imagen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2862" y="2403699"/>
            <a:ext cx="2091107" cy="1991214"/>
          </a:xfrm>
          <a:prstGeom prst="rect">
            <a:avLst/>
          </a:prstGeom>
        </p:spPr>
      </p:pic>
      <p:pic>
        <p:nvPicPr>
          <p:cNvPr id="21" name="Imagen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23969" y="2403699"/>
            <a:ext cx="2137490" cy="1991214"/>
          </a:xfrm>
          <a:prstGeom prst="rect">
            <a:avLst/>
          </a:prstGeom>
        </p:spPr>
      </p:pic>
      <p:pic>
        <p:nvPicPr>
          <p:cNvPr id="22" name="Imagen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61459" y="2403699"/>
            <a:ext cx="2307595" cy="1991214"/>
          </a:xfrm>
          <a:prstGeom prst="rect">
            <a:avLst/>
          </a:prstGeom>
        </p:spPr>
      </p:pic>
      <p:pic>
        <p:nvPicPr>
          <p:cNvPr id="23" name="Imagen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87790" y="2403699"/>
            <a:ext cx="1933422" cy="1991214"/>
          </a:xfrm>
          <a:prstGeom prst="rect">
            <a:avLst/>
          </a:prstGeom>
        </p:spPr>
      </p:pic>
    </p:spTree>
    <p:extLst>
      <p:ext uri="{BB962C8B-B14F-4D97-AF65-F5344CB8AC3E}">
        <p14:creationId xmlns:p14="http://schemas.microsoft.com/office/powerpoint/2010/main" xmlns="" val="190397008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7213</TotalTime>
  <Words>2682</Words>
  <Application>Microsoft Office PowerPoint</Application>
  <PresentationFormat>Presentación en pantalla (4:3)</PresentationFormat>
  <Paragraphs>619</Paragraphs>
  <Slides>47</Slides>
  <Notes>5</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 Witrón</dc:creator>
  <cp:lastModifiedBy>luis michel</cp:lastModifiedBy>
  <cp:revision>566</cp:revision>
  <dcterms:created xsi:type="dcterms:W3CDTF">2014-04-09T14:38:56Z</dcterms:created>
  <dcterms:modified xsi:type="dcterms:W3CDTF">2014-12-09T15:51:35Z</dcterms:modified>
</cp:coreProperties>
</file>